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comment2.xml" ContentType="application/vnd.openxmlformats-officedocument.presentationml.comments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40.xml" ContentType="application/vnd.ms-office.chartcolorstyle+xml"/>
  <Override PartName="/ppt/charts/style4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1" r:id="rId3"/>
    <p:sldId id="290" r:id="rId4"/>
    <p:sldId id="301" r:id="rId5"/>
    <p:sldId id="302" r:id="rId6"/>
    <p:sldId id="291" r:id="rId7"/>
    <p:sldId id="303" r:id="rId8"/>
    <p:sldId id="267" r:id="rId9"/>
    <p:sldId id="268" r:id="rId10"/>
    <p:sldId id="332" r:id="rId11"/>
    <p:sldId id="296" r:id="rId12"/>
    <p:sldId id="295" r:id="rId13"/>
    <p:sldId id="298" r:id="rId14"/>
    <p:sldId id="333" r:id="rId15"/>
    <p:sldId id="349" r:id="rId16"/>
    <p:sldId id="292" r:id="rId17"/>
    <p:sldId id="331" r:id="rId18"/>
    <p:sldId id="352" r:id="rId19"/>
    <p:sldId id="279" r:id="rId20"/>
    <p:sldId id="345" r:id="rId21"/>
    <p:sldId id="326" r:id="rId22"/>
    <p:sldId id="353" r:id="rId23"/>
    <p:sldId id="334" r:id="rId24"/>
    <p:sldId id="335" r:id="rId25"/>
    <p:sldId id="321" r:id="rId26"/>
    <p:sldId id="305" r:id="rId27"/>
    <p:sldId id="327" r:id="rId28"/>
    <p:sldId id="341" r:id="rId29"/>
    <p:sldId id="342" r:id="rId30"/>
    <p:sldId id="336" r:id="rId31"/>
    <p:sldId id="343" r:id="rId32"/>
    <p:sldId id="337" r:id="rId33"/>
    <p:sldId id="338" r:id="rId34"/>
    <p:sldId id="350" r:id="rId35"/>
    <p:sldId id="340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 Madeira" initials="MM" lastIdx="1" clrIdx="0">
    <p:extLst>
      <p:ext uri="{19B8F6BF-5375-455C-9EA6-DF929625EA0E}">
        <p15:presenceInfo xmlns:p15="http://schemas.microsoft.com/office/powerpoint/2012/main" userId="Miguel Madeira" providerId="None"/>
      </p:ext>
    </p:extLst>
  </p:cmAuthor>
  <p:cmAuthor id="2" name="Miguel Madeira" initials="MM [2]" lastIdx="2" clrIdx="1">
    <p:extLst>
      <p:ext uri="{19B8F6BF-5375-455C-9EA6-DF929625EA0E}">
        <p15:presenceInfo xmlns:p15="http://schemas.microsoft.com/office/powerpoint/2012/main" userId="S-1-5-21-1220945662-1801674531-725345543-14309" providerId="AD"/>
      </p:ext>
    </p:extLst>
  </p:cmAuthor>
  <p:cmAuthor id="3" name="Luis Martins" initials="LM" lastIdx="2" clrIdx="2">
    <p:extLst>
      <p:ext uri="{19B8F6BF-5375-455C-9EA6-DF929625EA0E}">
        <p15:presenceInfo xmlns:p15="http://schemas.microsoft.com/office/powerpoint/2012/main" userId="e1d83412fa2906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A600"/>
    <a:srgbClr val="8C2D1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FDA0A4-26E6-41D7-B72B-33F82F752C7C}">
  <a:tblStyle styleId="{05FDA0A4-26E6-41D7-B72B-33F82F752C7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ocuments\Cursos\MIEQ\Ingressos\2018-2019\Ingressos_2018_MIEQ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ocuments\DEQ\Sistema%20de%20Informacoes%20-%20DEQ\Apresenta&#231;&#245;es\da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ocuments\Cursos\MIEQ\Mobilidade\Mobility%20at%20CheEng%20of%20UP\figura%20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martins\Google%20Drive\Documents\Cursos\MIEQ\Ingressos\2015-2016\Ingressos_2015_MIEQ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ocuments\Cursos\MIEQ\Ingressos\2017-2018\Ingressos_2017_MIEQ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martins\Google%20Drive\Documents\Cursos\MIEQ\Ingressos\2017-2018\Ingressos_2017_MIEQ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%20Drive\Documents\DEQ\Sistema%20de%20Informacoes%20-%20DEQ\Apresenta&#231;&#245;es\Empregabilidad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microsoft.com/office/2011/relationships/chartStyle" Target="style40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Evolução </a:t>
            </a:r>
            <a:r>
              <a:rPr lang="pt-PT" dirty="0" smtClean="0"/>
              <a:t>da nota </a:t>
            </a:r>
            <a:r>
              <a:rPr lang="pt-PT" dirty="0"/>
              <a:t>mínima de ingresso entre Cursos Congéneres</a:t>
            </a:r>
          </a:p>
        </c:rich>
      </c:tx>
      <c:layout>
        <c:manualLayout>
          <c:xMode val="edge"/>
          <c:yMode val="edge"/>
          <c:x val="0.12002655555555555"/>
          <c:y val="3.99814814814814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strRef>
              <c:f>'Cursos congéneres'!$S$7</c:f>
              <c:strCache>
                <c:ptCount val="1"/>
                <c:pt idx="0">
                  <c:v>FCT-UC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LblPos val="b"/>
              <c:showLegendKey val="0"/>
              <c:showVal val="1"/>
              <c:showCatName val="0"/>
              <c:showSerName val="1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5EF-4F8F-932D-803B6524797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'Cursos congéneres'!$R$8:$R$11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xVal>
          <c:yVal>
            <c:numRef>
              <c:f>'Cursos congéneres'!$S$8:$S$11</c:f>
              <c:numCache>
                <c:formatCode>0.0</c:formatCode>
                <c:ptCount val="4"/>
                <c:pt idx="0">
                  <c:v>114.8</c:v>
                </c:pt>
                <c:pt idx="1">
                  <c:v>122.5</c:v>
                </c:pt>
                <c:pt idx="2">
                  <c:v>127.8</c:v>
                </c:pt>
                <c:pt idx="3">
                  <c:v>133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85EF-4F8F-932D-803B65247970}"/>
            </c:ext>
          </c:extLst>
        </c:ser>
        <c:ser>
          <c:idx val="0"/>
          <c:order val="1"/>
          <c:tx>
            <c:strRef>
              <c:f>'Cursos congéneres'!$T$7</c:f>
              <c:strCache>
                <c:ptCount val="1"/>
                <c:pt idx="0">
                  <c:v>FCT-UNL</c:v>
                </c:pt>
              </c:strCache>
            </c:strRef>
          </c:tx>
          <c:spPr>
            <a:ln w="9525" cap="rnd">
              <a:solidFill>
                <a:srgbClr val="00B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00B050"/>
              </a:solidFill>
              <a:ln w="9525" cap="rnd">
                <a:solidFill>
                  <a:srgbClr val="00B05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LblPos val="b"/>
              <c:showLegendKey val="0"/>
              <c:showVal val="1"/>
              <c:showCatName val="0"/>
              <c:showSerName val="1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85EF-4F8F-932D-803B6524797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'Cursos congéneres'!$R$8:$R$11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xVal>
          <c:yVal>
            <c:numRef>
              <c:f>'Cursos congéneres'!$T$8:$T$11</c:f>
              <c:numCache>
                <c:formatCode>0.0</c:formatCode>
                <c:ptCount val="4"/>
                <c:pt idx="0">
                  <c:v>129</c:v>
                </c:pt>
                <c:pt idx="1">
                  <c:v>140</c:v>
                </c:pt>
                <c:pt idx="2">
                  <c:v>141.4</c:v>
                </c:pt>
                <c:pt idx="3">
                  <c:v>146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85EF-4F8F-932D-803B65247970}"/>
            </c:ext>
          </c:extLst>
        </c:ser>
        <c:ser>
          <c:idx val="1"/>
          <c:order val="2"/>
          <c:tx>
            <c:strRef>
              <c:f>'Cursos congéneres'!$U$7</c:f>
              <c:strCache>
                <c:ptCount val="1"/>
                <c:pt idx="0">
                  <c:v>FEUP</c:v>
                </c:pt>
              </c:strCache>
            </c:strRef>
          </c:tx>
          <c:spPr>
            <a:ln w="41275" cap="rnd">
              <a:solidFill>
                <a:srgbClr val="C0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rgbClr val="8C2D19"/>
              </a:solidFill>
              <a:ln w="31750" cap="rnd">
                <a:solidFill>
                  <a:srgbClr val="C0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LblPos val="t"/>
              <c:showLegendKey val="0"/>
              <c:showVal val="1"/>
              <c:showCatName val="0"/>
              <c:showSerName val="1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85EF-4F8F-932D-803B6524797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'Cursos congéneres'!$R$8:$R$11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xVal>
          <c:yVal>
            <c:numRef>
              <c:f>'Cursos congéneres'!$U$8:$U$11</c:f>
              <c:numCache>
                <c:formatCode>0.0</c:formatCode>
                <c:ptCount val="4"/>
                <c:pt idx="0">
                  <c:v>161.5</c:v>
                </c:pt>
                <c:pt idx="1">
                  <c:v>162.30000000000001</c:v>
                </c:pt>
                <c:pt idx="2">
                  <c:v>168.8</c:v>
                </c:pt>
                <c:pt idx="3">
                  <c:v>169.3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E-85EF-4F8F-932D-803B65247970}"/>
            </c:ext>
          </c:extLst>
        </c:ser>
        <c:ser>
          <c:idx val="3"/>
          <c:order val="3"/>
          <c:tx>
            <c:strRef>
              <c:f>'Cursos congéneres'!$V$7</c:f>
              <c:strCache>
                <c:ptCount val="1"/>
                <c:pt idx="0">
                  <c:v>UA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LblPos val="t"/>
              <c:showLegendKey val="0"/>
              <c:showVal val="1"/>
              <c:showCatName val="0"/>
              <c:showSerName val="1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85EF-4F8F-932D-803B6524797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'Cursos congéneres'!$R$8:$R$11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xVal>
          <c:yVal>
            <c:numRef>
              <c:f>'Cursos congéneres'!$V$8:$V$11</c:f>
              <c:numCache>
                <c:formatCode>0.0</c:formatCode>
                <c:ptCount val="4"/>
                <c:pt idx="0">
                  <c:v>112.4</c:v>
                </c:pt>
                <c:pt idx="1">
                  <c:v>122.4</c:v>
                </c:pt>
                <c:pt idx="2">
                  <c:v>140.6</c:v>
                </c:pt>
                <c:pt idx="3">
                  <c:v>146.19999999999999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3-85EF-4F8F-932D-803B65247970}"/>
            </c:ext>
          </c:extLst>
        </c:ser>
        <c:ser>
          <c:idx val="4"/>
          <c:order val="4"/>
          <c:tx>
            <c:strRef>
              <c:f>'Cursos congéneres'!$W$7</c:f>
              <c:strCache>
                <c:ptCount val="1"/>
                <c:pt idx="0">
                  <c:v>UL-IST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85EF-4F8F-932D-803B65247970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dLblPos val="b"/>
              <c:showLegendKey val="0"/>
              <c:showVal val="1"/>
              <c:showCatName val="0"/>
              <c:showSerName val="1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85EF-4F8F-932D-803B6524797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'Cursos congéneres'!$R$8:$R$11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xVal>
          <c:yVal>
            <c:numRef>
              <c:f>'Cursos congéneres'!$W$8:$W$11</c:f>
              <c:numCache>
                <c:formatCode>0.0</c:formatCode>
                <c:ptCount val="4"/>
                <c:pt idx="0">
                  <c:v>153</c:v>
                </c:pt>
                <c:pt idx="1">
                  <c:v>158.5</c:v>
                </c:pt>
                <c:pt idx="2">
                  <c:v>161.5</c:v>
                </c:pt>
                <c:pt idx="3">
                  <c:v>163.30000000000001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8-85EF-4F8F-932D-803B652479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5731232"/>
        <c:axId val="175731792"/>
      </c:scatterChart>
      <c:valAx>
        <c:axId val="175731232"/>
        <c:scaling>
          <c:orientation val="minMax"/>
          <c:max val="2018"/>
          <c:min val="20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5731792"/>
        <c:crosses val="autoZero"/>
        <c:crossBetween val="midCat"/>
        <c:minorUnit val="1"/>
      </c:valAx>
      <c:valAx>
        <c:axId val="175731792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5731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Sheet4!$H$5:$H$38</c:f>
              <c:strCache>
                <c:ptCount val="33"/>
                <c:pt idx="0">
                  <c:v>CIN</c:v>
                </c:pt>
                <c:pt idx="1">
                  <c:v>CeNTI</c:v>
                </c:pt>
                <c:pt idx="2">
                  <c:v>Amorim &amp; Irmãos, S.A.</c:v>
                </c:pt>
                <c:pt idx="3">
                  <c:v>Continental – ITA</c:v>
                </c:pt>
                <c:pt idx="4">
                  <c:v>Euroresinas</c:v>
                </c:pt>
                <c:pt idx="5">
                  <c:v>TMG Automotive, S.A.</c:v>
                </c:pt>
                <c:pt idx="6">
                  <c:v>UNICER - Bebidas de Portugal, SGPS, SA</c:v>
                </c:pt>
                <c:pt idx="7">
                  <c:v>Sonae Indústria de Revestimentos, SGPS</c:v>
                </c:pt>
                <c:pt idx="8">
                  <c:v>CUF - Químicos Industriais SA</c:v>
                </c:pt>
                <c:pt idx="9">
                  <c:v>Barbot</c:v>
                </c:pt>
                <c:pt idx="10">
                  <c:v>SysAdvance, Sistemas de Engenharia, SA</c:v>
                </c:pt>
                <c:pt idx="11">
                  <c:v>CITEVE</c:v>
                </c:pt>
                <c:pt idx="12">
                  <c:v>GALP Energia (Porto)</c:v>
                </c:pt>
                <c:pt idx="13">
                  <c:v>Continental Mabor</c:v>
                </c:pt>
                <c:pt idx="14">
                  <c:v>COLEP</c:v>
                </c:pt>
                <c:pt idx="15">
                  <c:v>INEGI </c:v>
                </c:pt>
                <c:pt idx="16">
                  <c:v>Fluidinova, Engenharia de Fluidos, SA</c:v>
                </c:pt>
                <c:pt idx="17">
                  <c:v>EFACEC</c:v>
                </c:pt>
                <c:pt idx="18">
                  <c:v>Amorim Cork Composites</c:v>
                </c:pt>
                <c:pt idx="19">
                  <c:v>A4F AlgaFuel, S.A</c:v>
                </c:pt>
                <c:pt idx="20">
                  <c:v>TMG Acabamentos Têxteis, S.A.</c:v>
                </c:pt>
                <c:pt idx="21">
                  <c:v>CCDRN</c:v>
                </c:pt>
                <c:pt idx="22">
                  <c:v>Sogrape</c:v>
                </c:pt>
                <c:pt idx="23">
                  <c:v>Savinor</c:v>
                </c:pt>
                <c:pt idx="24">
                  <c:v>RELVAS II – Rolhas de Champanhe, S. A.</c:v>
                </c:pt>
                <c:pt idx="25">
                  <c:v>RAR - Refinarias de Açúcar Reunidas, S.A</c:v>
                </c:pt>
                <c:pt idx="26">
                  <c:v>Monteiro Ribas</c:v>
                </c:pt>
                <c:pt idx="27">
                  <c:v>IDIT</c:v>
                </c:pt>
                <c:pt idx="28">
                  <c:v>Ikea - Swedwood</c:v>
                </c:pt>
                <c:pt idx="29">
                  <c:v>HB Fuller</c:v>
                </c:pt>
                <c:pt idx="30">
                  <c:v>FLUPOL</c:v>
                </c:pt>
                <c:pt idx="31">
                  <c:v>Colquímica</c:v>
                </c:pt>
                <c:pt idx="32">
                  <c:v>Águas Douro &amp; Paiva</c:v>
                </c:pt>
              </c:strCache>
              <c:extLst xmlns:c16r2="http://schemas.microsoft.com/office/drawing/2015/06/chart"/>
            </c:strRef>
          </c:cat>
          <c:val>
            <c:numRef>
              <c:f>Sheet4!$I$5:$I$38</c:f>
              <c:numCache>
                <c:formatCode>General</c:formatCode>
                <c:ptCount val="33"/>
                <c:pt idx="0">
                  <c:v>46</c:v>
                </c:pt>
                <c:pt idx="1">
                  <c:v>42</c:v>
                </c:pt>
                <c:pt idx="2">
                  <c:v>37</c:v>
                </c:pt>
                <c:pt idx="3">
                  <c:v>22</c:v>
                </c:pt>
                <c:pt idx="4">
                  <c:v>19</c:v>
                </c:pt>
                <c:pt idx="5">
                  <c:v>17</c:v>
                </c:pt>
                <c:pt idx="6">
                  <c:v>16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13</c:v>
                </c:pt>
                <c:pt idx="11">
                  <c:v>12</c:v>
                </c:pt>
                <c:pt idx="12">
                  <c:v>10</c:v>
                </c:pt>
                <c:pt idx="13">
                  <c:v>9</c:v>
                </c:pt>
                <c:pt idx="14">
                  <c:v>9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6</c:v>
                </c:pt>
                <c:pt idx="19">
                  <c:v>6</c:v>
                </c:pt>
                <c:pt idx="20">
                  <c:v>5</c:v>
                </c:pt>
                <c:pt idx="21">
                  <c:v>5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</c:numCache>
              <c:extLst xmlns:c16r2="http://schemas.microsoft.com/office/drawing/2015/06/chart"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67-46FB-AB37-F3521F77F9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175734592"/>
        <c:axId val="175735152"/>
      </c:barChart>
      <c:catAx>
        <c:axId val="1757345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5735152"/>
        <c:crosses val="autoZero"/>
        <c:auto val="1"/>
        <c:lblAlgn val="ctr"/>
        <c:lblOffset val="100"/>
        <c:noMultiLvlLbl val="0"/>
      </c:catAx>
      <c:valAx>
        <c:axId val="1757351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573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368384724543297E-2"/>
          <c:y val="3.6515839954497656E-2"/>
          <c:w val="0.68804431948516476"/>
          <c:h val="0.803682413771819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'Sheet3 (PT)'!$B$32</c:f>
              <c:strCache>
                <c:ptCount val="1"/>
                <c:pt idx="0">
                  <c:v>Altachem (Belgium)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(PT)'!$B$33:$B$42</c:f>
              <c:numCache>
                <c:formatCode>General</c:formatCode>
                <c:ptCount val="10"/>
                <c:pt idx="0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AC-47EF-A891-6D5724239A22}"/>
            </c:ext>
          </c:extLst>
        </c:ser>
        <c:ser>
          <c:idx val="1"/>
          <c:order val="1"/>
          <c:tx>
            <c:strRef>
              <c:f>'Sheet3 (PT)'!$C$32</c:f>
              <c:strCache>
                <c:ptCount val="1"/>
                <c:pt idx="0">
                  <c:v>GOVI (Belgium)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(PT)'!$C$33:$C$42</c:f>
              <c:numCache>
                <c:formatCode>General</c:formatCode>
                <c:ptCount val="10"/>
                <c:pt idx="1">
                  <c:v>2</c:v>
                </c:pt>
                <c:pt idx="2">
                  <c:v>1</c:v>
                </c:pt>
                <c:pt idx="3">
                  <c:v>5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7AC-47EF-A891-6D5724239A22}"/>
            </c:ext>
          </c:extLst>
        </c:ser>
        <c:ser>
          <c:idx val="2"/>
          <c:order val="2"/>
          <c:tx>
            <c:strRef>
              <c:f>'Sheet3 (PT)'!$D$32</c:f>
              <c:strCache>
                <c:ptCount val="1"/>
                <c:pt idx="0">
                  <c:v>Dekonta (Czech Republic 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(PT)'!$D$33:$D$42</c:f>
              <c:numCache>
                <c:formatCode>General</c:formatCode>
                <c:ptCount val="10"/>
                <c:pt idx="6">
                  <c:v>1</c:v>
                </c:pt>
                <c:pt idx="7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7AC-47EF-A891-6D5724239A22}"/>
            </c:ext>
          </c:extLst>
        </c:ser>
        <c:ser>
          <c:idx val="3"/>
          <c:order val="3"/>
          <c:tx>
            <c:strRef>
              <c:f>'Sheet3 (PT)'!$E$32</c:f>
              <c:strCache>
                <c:ptCount val="1"/>
                <c:pt idx="0">
                  <c:v>SCA (Sweden)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(PT)'!$E$33:$E$42</c:f>
              <c:numCache>
                <c:formatCode>General</c:formatCode>
                <c:ptCount val="10"/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7AC-47EF-A891-6D5724239A22}"/>
            </c:ext>
          </c:extLst>
        </c:ser>
        <c:ser>
          <c:idx val="4"/>
          <c:order val="4"/>
          <c:tx>
            <c:strRef>
              <c:f>'Sheet3 (PT)'!$F$32</c:f>
              <c:strCache>
                <c:ptCount val="1"/>
                <c:pt idx="0">
                  <c:v>Continental (Germany)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(PT)'!$F$33:$F$42</c:f>
              <c:numCache>
                <c:formatCode>General</c:formatCode>
                <c:ptCount val="10"/>
                <c:pt idx="2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7AC-47EF-A891-6D5724239A22}"/>
            </c:ext>
          </c:extLst>
        </c:ser>
        <c:ser>
          <c:idx val="5"/>
          <c:order val="5"/>
          <c:tx>
            <c:strRef>
              <c:f>'Sheet3 (PT)'!$G$32</c:f>
              <c:strCache>
                <c:ptCount val="1"/>
                <c:pt idx="0">
                  <c:v>DLR (Germany)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(PT)'!$G$33:$G$42</c:f>
              <c:numCache>
                <c:formatCode>General</c:formatCode>
                <c:ptCount val="10"/>
                <c:pt idx="2">
                  <c:v>2</c:v>
                </c:pt>
                <c:pt idx="3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7AC-47EF-A891-6D5724239A22}"/>
            </c:ext>
          </c:extLst>
        </c:ser>
        <c:ser>
          <c:idx val="6"/>
          <c:order val="6"/>
          <c:tx>
            <c:strRef>
              <c:f>'Sheet3 (PT)'!$H$32</c:f>
              <c:strCache>
                <c:ptCount val="1"/>
                <c:pt idx="0">
                  <c:v>IFP (France)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(PT)'!$H$33:$H$42</c:f>
              <c:numCache>
                <c:formatCode>General</c:formatCode>
                <c:ptCount val="10"/>
                <c:pt idx="2">
                  <c:v>1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7AC-47EF-A891-6D5724239A22}"/>
            </c:ext>
          </c:extLst>
        </c:ser>
        <c:ser>
          <c:idx val="7"/>
          <c:order val="7"/>
          <c:tx>
            <c:strRef>
              <c:f>'Sheet3 (PT)'!$I$32</c:f>
              <c:strCache>
                <c:ptCount val="1"/>
                <c:pt idx="0">
                  <c:v>Bayer (Germany)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(PT)'!$I$33:$I$42</c:f>
              <c:numCache>
                <c:formatCode>General</c:formatCode>
                <c:ptCount val="10"/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57AC-47EF-A891-6D5724239A22}"/>
            </c:ext>
          </c:extLst>
        </c:ser>
        <c:ser>
          <c:idx val="8"/>
          <c:order val="8"/>
          <c:tx>
            <c:strRef>
              <c:f>'Sheet3 (PT)'!$J$32</c:f>
              <c:strCache>
                <c:ptCount val="1"/>
                <c:pt idx="0">
                  <c:v>Fluor BV (Netherlands)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(PT)'!$J$33:$J$42</c:f>
              <c:numCache>
                <c:formatCode>General</c:formatCode>
                <c:ptCount val="10"/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7AC-47EF-A891-6D5724239A22}"/>
            </c:ext>
          </c:extLst>
        </c:ser>
        <c:ser>
          <c:idx val="9"/>
          <c:order val="9"/>
          <c:tx>
            <c:strRef>
              <c:f>'Sheet3 (PT)'!$K$32</c:f>
              <c:strCache>
                <c:ptCount val="1"/>
                <c:pt idx="0">
                  <c:v>PSE (United Kingdom)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(PT)'!$K$33:$K$42</c:f>
              <c:numCache>
                <c:formatCode>General</c:formatCode>
                <c:ptCount val="10"/>
                <c:pt idx="3">
                  <c:v>1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57AC-47EF-A891-6D5724239A22}"/>
            </c:ext>
          </c:extLst>
        </c:ser>
        <c:ser>
          <c:idx val="10"/>
          <c:order val="10"/>
          <c:tx>
            <c:strRef>
              <c:f>'Sheet3 (PT)'!$L$32</c:f>
              <c:strCache>
                <c:ptCount val="1"/>
                <c:pt idx="0">
                  <c:v>ENEA (Italy)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(PT)'!$L$33:$L$42</c:f>
              <c:numCache>
                <c:formatCode>General</c:formatCode>
                <c:ptCount val="10"/>
                <c:pt idx="3">
                  <c:v>1</c:v>
                </c:pt>
                <c:pt idx="5">
                  <c:v>1</c:v>
                </c:pt>
                <c:pt idx="8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57AC-47EF-A891-6D5724239A22}"/>
            </c:ext>
          </c:extLst>
        </c:ser>
        <c:ser>
          <c:idx val="11"/>
          <c:order val="11"/>
          <c:tx>
            <c:strRef>
              <c:f>'Sheet3 (PT)'!$M$32</c:f>
              <c:strCache>
                <c:ptCount val="1"/>
                <c:pt idx="0">
                  <c:v>BASF (Germany)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(PT)'!$M$33:$M$42</c:f>
              <c:numCache>
                <c:formatCode>General</c:formatCode>
                <c:ptCount val="10"/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57AC-47EF-A891-6D5724239A22}"/>
            </c:ext>
          </c:extLst>
        </c:ser>
        <c:ser>
          <c:idx val="12"/>
          <c:order val="12"/>
          <c:tx>
            <c:strRef>
              <c:f>'Sheet3 (PT)'!$N$32</c:f>
              <c:strCache>
                <c:ptCount val="1"/>
                <c:pt idx="0">
                  <c:v>InnoCare (Netherlands)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(PT)'!$N$33:$N$42</c:f>
              <c:numCache>
                <c:formatCode>General</c:formatCode>
                <c:ptCount val="10"/>
                <c:pt idx="4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57AC-47EF-A891-6D5724239A22}"/>
            </c:ext>
          </c:extLst>
        </c:ser>
        <c:ser>
          <c:idx val="13"/>
          <c:order val="13"/>
          <c:tx>
            <c:strRef>
              <c:f>'Sheet3 (PT)'!$O$32</c:f>
              <c:strCache>
                <c:ptCount val="1"/>
                <c:pt idx="0">
                  <c:v>SINTEF (Norway)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(PT)'!$O$33:$O$42</c:f>
              <c:numCache>
                <c:formatCode>General</c:formatCode>
                <c:ptCount val="10"/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57AC-47EF-A891-6D5724239A22}"/>
            </c:ext>
          </c:extLst>
        </c:ser>
        <c:ser>
          <c:idx val="14"/>
          <c:order val="14"/>
          <c:tx>
            <c:strRef>
              <c:f>'Sheet3 (PT)'!$P$32</c:f>
              <c:strCache>
                <c:ptCount val="1"/>
                <c:pt idx="0">
                  <c:v>CNRS/ECPM (France)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(PT)'!$P$33:$P$42</c:f>
              <c:numCache>
                <c:formatCode>General</c:formatCode>
                <c:ptCount val="10"/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57AC-47EF-A891-6D5724239A22}"/>
            </c:ext>
          </c:extLst>
        </c:ser>
        <c:ser>
          <c:idx val="15"/>
          <c:order val="15"/>
          <c:tx>
            <c:strRef>
              <c:f>'Sheet3 (PT)'!$Q$32</c:f>
              <c:strCache>
                <c:ptCount val="1"/>
                <c:pt idx="0">
                  <c:v>EMPA (Switzerland)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(PT)'!$Q$33:$Q$42</c:f>
              <c:numCache>
                <c:formatCode>General</c:formatCode>
                <c:ptCount val="10"/>
                <c:pt idx="6">
                  <c:v>3</c:v>
                </c:pt>
                <c:pt idx="7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3AA-4691-94F4-1ED44426F599}"/>
            </c:ext>
          </c:extLst>
        </c:ser>
        <c:ser>
          <c:idx val="16"/>
          <c:order val="16"/>
          <c:tx>
            <c:strRef>
              <c:f>'Sheet3 (PT)'!$R$32</c:f>
              <c:strCache>
                <c:ptCount val="1"/>
                <c:pt idx="0">
                  <c:v>Visblue (Denmark)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(PT)'!$R$33:$R$42</c:f>
              <c:numCache>
                <c:formatCode>General</c:formatCode>
                <c:ptCount val="10"/>
                <c:pt idx="7">
                  <c:v>1</c:v>
                </c:pt>
                <c:pt idx="8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3AA-4691-94F4-1ED44426F599}"/>
            </c:ext>
          </c:extLst>
        </c:ser>
        <c:ser>
          <c:idx val="17"/>
          <c:order val="17"/>
          <c:tx>
            <c:strRef>
              <c:f>'Sheet3 (PT)'!$S$32</c:f>
              <c:strCache>
                <c:ptCount val="1"/>
                <c:pt idx="0">
                  <c:v>DMT Environmental (Netherlands)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'Sheet3 (PT)'!$A$33:$A$42</c:f>
              <c:strCache>
                <c:ptCount val="10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</c:strCache>
            </c:strRef>
          </c:cat>
          <c:val>
            <c:numRef>
              <c:f>'Sheet3 (PT)'!$S$33:$S$42</c:f>
              <c:numCache>
                <c:formatCode>General</c:formatCode>
                <c:ptCount val="10"/>
                <c:pt idx="8">
                  <c:v>1</c:v>
                </c:pt>
                <c:pt idx="9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7B7-4DED-9B18-7697C71EB66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6866848"/>
        <c:axId val="176867408"/>
      </c:barChart>
      <c:catAx>
        <c:axId val="176866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b="1"/>
                  <a:t>Ano LETIVO</a:t>
                </a:r>
              </a:p>
            </c:rich>
          </c:tx>
          <c:layout>
            <c:manualLayout>
              <c:xMode val="edge"/>
              <c:yMode val="edge"/>
              <c:x val="0.45678515166669359"/>
              <c:y val="0.92471019918011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6867408"/>
        <c:crosses val="autoZero"/>
        <c:auto val="1"/>
        <c:lblAlgn val="ctr"/>
        <c:lblOffset val="100"/>
        <c:noMultiLvlLbl val="0"/>
      </c:catAx>
      <c:valAx>
        <c:axId val="1768674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b="1"/>
                  <a:t>NÚMERO DE ESTUDANTES</a:t>
                </a:r>
              </a:p>
            </c:rich>
          </c:tx>
          <c:layout>
            <c:manualLayout>
              <c:xMode val="edge"/>
              <c:yMode val="edge"/>
              <c:x val="1.7254307557409608E-2"/>
              <c:y val="0.272588823213861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686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2567779957840237"/>
          <c:y val="2.312547777051505E-2"/>
          <c:w val="0.17432220436536297"/>
          <c:h val="0.8757573107791358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Vagas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Sheet1!$A$3:$A$8</c:f>
              <c:strCache>
                <c:ptCount val="6"/>
                <c:pt idx="0">
                  <c:v>2012/13</c:v>
                </c:pt>
                <c:pt idx="1">
                  <c:v>2013/14</c:v>
                </c:pt>
                <c:pt idx="2">
                  <c:v>2014/15</c:v>
                </c:pt>
                <c:pt idx="3">
                  <c:v>2015/16</c:v>
                </c:pt>
                <c:pt idx="4">
                  <c:v>2016/17</c:v>
                </c:pt>
                <c:pt idx="5">
                  <c:v>2017/18</c:v>
                </c:pt>
              </c:strCache>
            </c:strRef>
          </c:cat>
          <c:val>
            <c:numRef>
              <c:f>Sheet1!$B$3:$B$8</c:f>
              <c:numCache>
                <c:formatCode>General</c:formatCode>
                <c:ptCount val="6"/>
                <c:pt idx="0">
                  <c:v>65</c:v>
                </c:pt>
                <c:pt idx="1">
                  <c:v>65</c:v>
                </c:pt>
                <c:pt idx="2">
                  <c:v>67</c:v>
                </c:pt>
                <c:pt idx="3">
                  <c:v>67</c:v>
                </c:pt>
                <c:pt idx="4">
                  <c:v>67</c:v>
                </c:pt>
                <c:pt idx="5">
                  <c:v>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07B-4004-8F21-EF79B34537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Colocados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Sheet1!$A$3:$A$8</c:f>
              <c:strCache>
                <c:ptCount val="6"/>
                <c:pt idx="0">
                  <c:v>2012/13</c:v>
                </c:pt>
                <c:pt idx="1">
                  <c:v>2013/14</c:v>
                </c:pt>
                <c:pt idx="2">
                  <c:v>2014/15</c:v>
                </c:pt>
                <c:pt idx="3">
                  <c:v>2015/16</c:v>
                </c:pt>
                <c:pt idx="4">
                  <c:v>2016/17</c:v>
                </c:pt>
                <c:pt idx="5">
                  <c:v>2017/18</c:v>
                </c:pt>
              </c:strCache>
            </c:strRef>
          </c:cat>
          <c:val>
            <c:numRef>
              <c:f>Sheet1!$C$3:$C$8</c:f>
              <c:numCache>
                <c:formatCode>General</c:formatCode>
                <c:ptCount val="6"/>
                <c:pt idx="0">
                  <c:v>65</c:v>
                </c:pt>
                <c:pt idx="1">
                  <c:v>65</c:v>
                </c:pt>
                <c:pt idx="2">
                  <c:v>67</c:v>
                </c:pt>
                <c:pt idx="3">
                  <c:v>67</c:v>
                </c:pt>
                <c:pt idx="4">
                  <c:v>67</c:v>
                </c:pt>
                <c:pt idx="5">
                  <c:v>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07B-4004-8F21-EF79B34537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Candidatos 1ª opção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Sheet1!$A$3:$A$8</c:f>
              <c:strCache>
                <c:ptCount val="6"/>
                <c:pt idx="0">
                  <c:v>2012/13</c:v>
                </c:pt>
                <c:pt idx="1">
                  <c:v>2013/14</c:v>
                </c:pt>
                <c:pt idx="2">
                  <c:v>2014/15</c:v>
                </c:pt>
                <c:pt idx="3">
                  <c:v>2015/16</c:v>
                </c:pt>
                <c:pt idx="4">
                  <c:v>2016/17</c:v>
                </c:pt>
                <c:pt idx="5">
                  <c:v>2017/18</c:v>
                </c:pt>
              </c:strCache>
            </c:strRef>
          </c:cat>
          <c:val>
            <c:numRef>
              <c:f>Sheet1!$D$3:$D$8</c:f>
              <c:numCache>
                <c:formatCode>General</c:formatCode>
                <c:ptCount val="6"/>
                <c:pt idx="0">
                  <c:v>81</c:v>
                </c:pt>
                <c:pt idx="1">
                  <c:v>88</c:v>
                </c:pt>
                <c:pt idx="2">
                  <c:v>95</c:v>
                </c:pt>
                <c:pt idx="3">
                  <c:v>100</c:v>
                </c:pt>
                <c:pt idx="4">
                  <c:v>108</c:v>
                </c:pt>
                <c:pt idx="5">
                  <c:v>108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07B-4004-8F21-EF79B345376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Colocados em 1ª Opção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Sheet1!$A$3:$A$8</c:f>
              <c:strCache>
                <c:ptCount val="6"/>
                <c:pt idx="0">
                  <c:v>2012/13</c:v>
                </c:pt>
                <c:pt idx="1">
                  <c:v>2013/14</c:v>
                </c:pt>
                <c:pt idx="2">
                  <c:v>2014/15</c:v>
                </c:pt>
                <c:pt idx="3">
                  <c:v>2015/16</c:v>
                </c:pt>
                <c:pt idx="4">
                  <c:v>2016/17</c:v>
                </c:pt>
                <c:pt idx="5">
                  <c:v>2017/18</c:v>
                </c:pt>
              </c:strCache>
            </c:strRef>
          </c:cat>
          <c:val>
            <c:numRef>
              <c:f>Sheet1!$E$3:$E$8</c:f>
              <c:numCache>
                <c:formatCode>General</c:formatCode>
                <c:ptCount val="6"/>
                <c:pt idx="0">
                  <c:v>31</c:v>
                </c:pt>
                <c:pt idx="1">
                  <c:v>25</c:v>
                </c:pt>
                <c:pt idx="2">
                  <c:v>32</c:v>
                </c:pt>
                <c:pt idx="3">
                  <c:v>34</c:v>
                </c:pt>
                <c:pt idx="4">
                  <c:v>29</c:v>
                </c:pt>
                <c:pt idx="5">
                  <c:v>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07B-4004-8F21-EF79B345376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Candidatos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Sheet1!$A$3:$A$8</c:f>
              <c:strCache>
                <c:ptCount val="6"/>
                <c:pt idx="0">
                  <c:v>2012/13</c:v>
                </c:pt>
                <c:pt idx="1">
                  <c:v>2013/14</c:v>
                </c:pt>
                <c:pt idx="2">
                  <c:v>2014/15</c:v>
                </c:pt>
                <c:pt idx="3">
                  <c:v>2015/16</c:v>
                </c:pt>
                <c:pt idx="4">
                  <c:v>2016/17</c:v>
                </c:pt>
                <c:pt idx="5">
                  <c:v>2017/18</c:v>
                </c:pt>
              </c:strCache>
            </c:strRef>
          </c:cat>
          <c:val>
            <c:numRef>
              <c:f>Sheet1!$F$3:$F$8</c:f>
              <c:numCache>
                <c:formatCode>General</c:formatCode>
                <c:ptCount val="6"/>
                <c:pt idx="0">
                  <c:v>349</c:v>
                </c:pt>
                <c:pt idx="1">
                  <c:v>400</c:v>
                </c:pt>
                <c:pt idx="2">
                  <c:v>383</c:v>
                </c:pt>
                <c:pt idx="3">
                  <c:v>374</c:v>
                </c:pt>
                <c:pt idx="4">
                  <c:v>403</c:v>
                </c:pt>
                <c:pt idx="5">
                  <c:v>447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DA1-46F6-9629-2700BEFF49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30"/>
        <c:axId val="176871888"/>
        <c:axId val="176872448"/>
      </c:barChart>
      <c:catAx>
        <c:axId val="176871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6872448"/>
        <c:crosses val="autoZero"/>
        <c:auto val="1"/>
        <c:lblAlgn val="ctr"/>
        <c:lblOffset val="100"/>
        <c:noMultiLvlLbl val="0"/>
      </c:catAx>
      <c:valAx>
        <c:axId val="176872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87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pt-P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799357239007405E-2"/>
          <c:y val="6.9232690152511822E-2"/>
          <c:w val="0.68784563231771123"/>
          <c:h val="0.86084514934463774"/>
        </c:manualLayout>
      </c:layout>
      <c:barChart>
        <c:barDir val="col"/>
        <c:grouping val="clustered"/>
        <c:varyColors val="0"/>
        <c:ser>
          <c:idx val="2"/>
          <c:order val="1"/>
          <c:tx>
            <c:strRef>
              <c:f>'Cursos congéneres'!$D$1</c:f>
              <c:strCache>
                <c:ptCount val="1"/>
                <c:pt idx="0">
                  <c:v>Vagas</c:v>
                </c:pt>
              </c:strCache>
            </c:strRef>
          </c:tx>
          <c:spPr>
            <a:noFill/>
            <a:ln w="22225">
              <a:solidFill>
                <a:schemeClr val="accent6"/>
              </a:solidFill>
            </a:ln>
            <a:effectLst/>
          </c:spPr>
          <c:invertIfNegative val="0"/>
          <c:dLbls>
            <c:spPr>
              <a:noFill/>
              <a:ln>
                <a:solidFill>
                  <a:schemeClr val="accent6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'Cursos congéneres'!$A$2:$A$6</c:f>
              <c:strCache>
                <c:ptCount val="5"/>
                <c:pt idx="0">
                  <c:v>FEUP</c:v>
                </c:pt>
                <c:pt idx="1">
                  <c:v>UA</c:v>
                </c:pt>
                <c:pt idx="2">
                  <c:v>FCT-UC</c:v>
                </c:pt>
                <c:pt idx="3">
                  <c:v>FCT-UNL</c:v>
                </c:pt>
                <c:pt idx="4">
                  <c:v>UL-IST</c:v>
                </c:pt>
              </c:strCache>
            </c:strRef>
          </c:cat>
          <c:val>
            <c:numRef>
              <c:f>'Cursos congéneres'!$D$2:$D$6</c:f>
              <c:numCache>
                <c:formatCode>0.0</c:formatCode>
                <c:ptCount val="5"/>
                <c:pt idx="0">
                  <c:v>67</c:v>
                </c:pt>
                <c:pt idx="1">
                  <c:v>40</c:v>
                </c:pt>
                <c:pt idx="2">
                  <c:v>45</c:v>
                </c:pt>
                <c:pt idx="3">
                  <c:v>75</c:v>
                </c:pt>
                <c:pt idx="4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E7B-4FD4-BB72-C4B1D7F4CE2F}"/>
            </c:ext>
          </c:extLst>
        </c:ser>
        <c:ser>
          <c:idx val="1"/>
          <c:order val="2"/>
          <c:tx>
            <c:strRef>
              <c:f>'Cursos congéneres'!$E$1</c:f>
              <c:strCache>
                <c:ptCount val="1"/>
                <c:pt idx="0">
                  <c:v>Colocados 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'Cursos congéneres'!$A$2:$A$6</c:f>
              <c:strCache>
                <c:ptCount val="5"/>
                <c:pt idx="0">
                  <c:v>FEUP</c:v>
                </c:pt>
                <c:pt idx="1">
                  <c:v>UA</c:v>
                </c:pt>
                <c:pt idx="2">
                  <c:v>FCT-UC</c:v>
                </c:pt>
                <c:pt idx="3">
                  <c:v>FCT-UNL</c:v>
                </c:pt>
                <c:pt idx="4">
                  <c:v>UL-IST</c:v>
                </c:pt>
              </c:strCache>
            </c:strRef>
          </c:cat>
          <c:val>
            <c:numRef>
              <c:f>'Cursos congéneres'!$E$2:$E$6</c:f>
              <c:numCache>
                <c:formatCode>0.0</c:formatCode>
                <c:ptCount val="5"/>
                <c:pt idx="0">
                  <c:v>67</c:v>
                </c:pt>
                <c:pt idx="1">
                  <c:v>40</c:v>
                </c:pt>
                <c:pt idx="2">
                  <c:v>45</c:v>
                </c:pt>
                <c:pt idx="3">
                  <c:v>75</c:v>
                </c:pt>
                <c:pt idx="4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E7B-4FD4-BB72-C4B1D7F4C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436592"/>
        <c:axId val="177437152"/>
      </c:barChart>
      <c:lineChart>
        <c:grouping val="standard"/>
        <c:varyColors val="0"/>
        <c:ser>
          <c:idx val="0"/>
          <c:order val="0"/>
          <c:tx>
            <c:strRef>
              <c:f>'Cursos congéneres'!$F$1</c:f>
              <c:strCache>
                <c:ptCount val="1"/>
                <c:pt idx="0">
                  <c:v>Nota do últ. Colocado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3500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'Cursos congéneres'!$A$2:$A$6</c:f>
              <c:strCache>
                <c:ptCount val="5"/>
                <c:pt idx="0">
                  <c:v>FEUP</c:v>
                </c:pt>
                <c:pt idx="1">
                  <c:v>UA</c:v>
                </c:pt>
                <c:pt idx="2">
                  <c:v>FCT-UC</c:v>
                </c:pt>
                <c:pt idx="3">
                  <c:v>FCT-UNL</c:v>
                </c:pt>
                <c:pt idx="4">
                  <c:v>UL-IST</c:v>
                </c:pt>
              </c:strCache>
            </c:strRef>
          </c:cat>
          <c:val>
            <c:numRef>
              <c:f>'Cursos congéneres'!$F$2:$F$6</c:f>
              <c:numCache>
                <c:formatCode>0.0</c:formatCode>
                <c:ptCount val="5"/>
                <c:pt idx="0">
                  <c:v>168.8</c:v>
                </c:pt>
                <c:pt idx="1">
                  <c:v>140.6</c:v>
                </c:pt>
                <c:pt idx="2">
                  <c:v>127.8</c:v>
                </c:pt>
                <c:pt idx="3">
                  <c:v>141.4</c:v>
                </c:pt>
                <c:pt idx="4">
                  <c:v>161.5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E7B-4FD4-BB72-C4B1D7F4C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438272"/>
        <c:axId val="177437712"/>
      </c:lineChart>
      <c:catAx>
        <c:axId val="177436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7437152"/>
        <c:crosses val="autoZero"/>
        <c:auto val="1"/>
        <c:lblAlgn val="ctr"/>
        <c:lblOffset val="0"/>
        <c:noMultiLvlLbl val="0"/>
      </c:catAx>
      <c:valAx>
        <c:axId val="177437152"/>
        <c:scaling>
          <c:orientation val="minMax"/>
          <c:max val="10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b="1" dirty="0"/>
                  <a:t>Nº de vagas/colocados</a:t>
                </a:r>
              </a:p>
            </c:rich>
          </c:tx>
          <c:layout>
            <c:manualLayout>
              <c:xMode val="edge"/>
              <c:yMode val="edge"/>
              <c:x val="1.3466829847183535E-2"/>
              <c:y val="0.341262242362227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0.0" sourceLinked="1"/>
        <c:majorTickMark val="cross"/>
        <c:minorTickMark val="in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7436592"/>
        <c:crosses val="autoZero"/>
        <c:crossBetween val="between"/>
      </c:valAx>
      <c:valAx>
        <c:axId val="177437712"/>
        <c:scaling>
          <c:orientation val="minMax"/>
          <c:max val="10000"/>
          <c:min val="-100000"/>
        </c:scaling>
        <c:delete val="0"/>
        <c:axPos val="r"/>
        <c:numFmt formatCode="0.0" sourceLinked="1"/>
        <c:majorTickMark val="cross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7438272"/>
        <c:crosses val="max"/>
        <c:crossBetween val="between"/>
      </c:valAx>
      <c:catAx>
        <c:axId val="177438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43771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legend>
      <c:legendPos val="r"/>
      <c:layout>
        <c:manualLayout>
          <c:xMode val="edge"/>
          <c:yMode val="edge"/>
          <c:x val="0.78719259330697267"/>
          <c:y val="0.40877978365736006"/>
          <c:w val="0.16680535199495428"/>
          <c:h val="0.17728341373093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pt-P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[Ingressos_2017_MIEQ.xlsx]Historico!PivotTable7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2000" dirty="0" smtClean="0"/>
              <a:t>Evolução da classificação mínima de ingresso</a:t>
            </a:r>
            <a:endParaRPr lang="pt-PT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</c:pivotFmt>
      <c:pivotFmt>
        <c:idx val="18"/>
        <c:spPr>
          <a:solidFill>
            <a:schemeClr val="accent1">
              <a:alpha val="85000"/>
            </a:schemeClr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>
              <a:alpha val="85000"/>
            </a:schemeClr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0"/>
        <c:spPr>
          <a:solidFill>
            <a:schemeClr val="accent1">
              <a:alpha val="85000"/>
            </a:schemeClr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21"/>
        <c:spPr>
          <a:solidFill>
            <a:schemeClr val="accent1">
              <a:alpha val="85000"/>
            </a:schemeClr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22"/>
        <c:spPr>
          <a:solidFill>
            <a:schemeClr val="accent1">
              <a:alpha val="85000"/>
            </a:schemeClr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</c:pivotFmt>
      <c:pivotFmt>
        <c:idx val="23"/>
        <c:spPr>
          <a:solidFill>
            <a:schemeClr val="accent1">
              <a:alpha val="85000"/>
            </a:schemeClr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</c:pivotFmt>
      <c:pivotFmt>
        <c:idx val="24"/>
        <c:spPr>
          <a:solidFill>
            <a:schemeClr val="accent1">
              <a:alpha val="85000"/>
            </a:schemeClr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>
                <a:lumMod val="60000"/>
              </a:schemeClr>
            </a:solidFill>
            <a:ln w="9525">
              <a:solidFill>
                <a:schemeClr val="accent1">
                  <a:lumMod val="60000"/>
                </a:schemeClr>
              </a:solidFill>
            </a:ln>
            <a:effectLst/>
          </c:spPr>
        </c:marker>
      </c:pivotFmt>
      <c:pivotFmt>
        <c:idx val="25"/>
        <c:spPr>
          <a:solidFill>
            <a:schemeClr val="accent1">
              <a:alpha val="85000"/>
            </a:schemeClr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</c:pivotFmt>
      <c:pivotFmt>
        <c:idx val="26"/>
        <c:spPr>
          <a:solidFill>
            <a:schemeClr val="accent1">
              <a:alpha val="85000"/>
            </a:schemeClr>
          </a:solidFill>
          <a:ln w="285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>
                <a:lumMod val="60000"/>
              </a:schemeClr>
            </a:solidFill>
            <a:ln w="9525">
              <a:solidFill>
                <a:schemeClr val="accent3">
                  <a:lumMod val="60000"/>
                </a:schemeClr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5.3006200065851702E-2"/>
          <c:y val="0.11246581877347962"/>
          <c:w val="0.77641299023742683"/>
          <c:h val="0.8168025655183736"/>
        </c:manualLayout>
      </c:layout>
      <c:lineChart>
        <c:grouping val="standard"/>
        <c:varyColors val="0"/>
        <c:ser>
          <c:idx val="0"/>
          <c:order val="0"/>
          <c:tx>
            <c:strRef>
              <c:f>Historico!$S$1:$S$2</c:f>
              <c:strCache>
                <c:ptCount val="1"/>
                <c:pt idx="0">
                  <c:v>ESTT</c:v>
                </c:pt>
              </c:strCache>
            </c:strRef>
          </c:tx>
          <c:spPr>
            <a:ln w="31750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rgbClr val="7030A0"/>
              </a:solidFill>
              <a:ln>
                <a:noFill/>
              </a:ln>
              <a:effectLst/>
            </c:spPr>
          </c:marker>
          <c:dLbls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D-E163-40DA-8D31-61059ED3717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Historico!$R$3:$R$7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Historico!$S$3:$S$7</c:f>
              <c:numCache>
                <c:formatCode>General</c:formatCode>
                <c:ptCount val="4"/>
                <c:pt idx="2">
                  <c:v>121.4</c:v>
                </c:pt>
                <c:pt idx="3">
                  <c:v>130.9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163-40DA-8D31-61059ED37172}"/>
            </c:ext>
          </c:extLst>
        </c:ser>
        <c:ser>
          <c:idx val="1"/>
          <c:order val="1"/>
          <c:tx>
            <c:strRef>
              <c:f>Historico!$T$1:$T$2</c:f>
              <c:strCache>
                <c:ptCount val="1"/>
                <c:pt idx="0">
                  <c:v>FCT-UC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A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7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9-E163-40DA-8D31-61059ED3717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Historico!$R$3:$R$7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Historico!$T$3:$T$7</c:f>
              <c:numCache>
                <c:formatCode>General</c:formatCode>
                <c:ptCount val="4"/>
                <c:pt idx="0">
                  <c:v>119</c:v>
                </c:pt>
                <c:pt idx="1">
                  <c:v>114.8</c:v>
                </c:pt>
                <c:pt idx="2">
                  <c:v>122.5</c:v>
                </c:pt>
                <c:pt idx="3">
                  <c:v>127.8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163-40DA-8D31-61059ED37172}"/>
            </c:ext>
          </c:extLst>
        </c:ser>
        <c:ser>
          <c:idx val="2"/>
          <c:order val="2"/>
          <c:tx>
            <c:strRef>
              <c:f>Historico!$U$1:$U$2</c:f>
              <c:strCache>
                <c:ptCount val="1"/>
                <c:pt idx="0">
                  <c:v>FCT-UNL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4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B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C-E163-40DA-8D31-61059ED3717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Historico!$R$3:$R$7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Historico!$U$3:$U$7</c:f>
              <c:numCache>
                <c:formatCode>General</c:formatCode>
                <c:ptCount val="4"/>
                <c:pt idx="0">
                  <c:v>123.6</c:v>
                </c:pt>
                <c:pt idx="1">
                  <c:v>129</c:v>
                </c:pt>
                <c:pt idx="2">
                  <c:v>140</c:v>
                </c:pt>
                <c:pt idx="3">
                  <c:v>141.4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163-40DA-8D31-61059ED37172}"/>
            </c:ext>
          </c:extLst>
        </c:ser>
        <c:ser>
          <c:idx val="3"/>
          <c:order val="3"/>
          <c:tx>
            <c:strRef>
              <c:f>Historico!$V$1:$V$2</c:f>
              <c:strCache>
                <c:ptCount val="1"/>
                <c:pt idx="0">
                  <c:v>FEUP</c:v>
                </c:pt>
              </c:strCache>
            </c:strRef>
          </c:tx>
          <c:spPr>
            <a:ln w="31750" cap="rnd">
              <a:solidFill>
                <a:srgbClr val="8C2D19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rgbClr val="8C2D19"/>
              </a:solidFill>
              <a:ln>
                <a:noFill/>
              </a:ln>
              <a:effectLst/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E163-40DA-8D31-61059ED3717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Historico!$R$3:$R$7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Historico!$V$3:$V$7</c:f>
              <c:numCache>
                <c:formatCode>General</c:formatCode>
                <c:ptCount val="4"/>
                <c:pt idx="0">
                  <c:v>154.80000000000001</c:v>
                </c:pt>
                <c:pt idx="1">
                  <c:v>161.5</c:v>
                </c:pt>
                <c:pt idx="2">
                  <c:v>162.30000000000001</c:v>
                </c:pt>
                <c:pt idx="3">
                  <c:v>168.8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E163-40DA-8D31-61059ED37172}"/>
            </c:ext>
          </c:extLst>
        </c:ser>
        <c:ser>
          <c:idx val="4"/>
          <c:order val="4"/>
          <c:tx>
            <c:strRef>
              <c:f>Historico!$W$1:$W$2</c:f>
              <c:strCache>
                <c:ptCount val="1"/>
                <c:pt idx="0">
                  <c:v>IPB</c:v>
                </c:pt>
              </c:strCache>
            </c:strRef>
          </c:tx>
          <c:spPr>
            <a:ln w="31750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rgbClr val="FFFF00"/>
              </a:solidFill>
              <a:ln>
                <a:noFill/>
              </a:ln>
              <a:effectLst/>
            </c:spPr>
          </c:marker>
          <c:dPt>
            <c:idx val="3"/>
            <c:marker>
              <c:symbol val="circle"/>
              <c:size val="12"/>
              <c:spPr>
                <a:solidFill>
                  <a:srgbClr val="FFFF00"/>
                </a:solidFill>
                <a:ln>
                  <a:noFill/>
                </a:ln>
                <a:effectLst/>
              </c:spPr>
            </c:marker>
            <c:bubble3D val="0"/>
            <c:spPr>
              <a:ln w="31750" cap="rnd">
                <a:solidFill>
                  <a:srgbClr val="FFFF00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E163-40DA-8D31-61059ED3717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Historico!$R$3:$R$7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Historico!$W$3:$W$7</c:f>
              <c:numCache>
                <c:formatCode>General</c:formatCode>
                <c:ptCount val="4"/>
                <c:pt idx="3">
                  <c:v>146.69999999999999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E163-40DA-8D31-61059ED37172}"/>
            </c:ext>
          </c:extLst>
        </c:ser>
        <c:ser>
          <c:idx val="5"/>
          <c:order val="5"/>
          <c:tx>
            <c:strRef>
              <c:f>Historico!$X$1:$X$2</c:f>
              <c:strCache>
                <c:ptCount val="1"/>
                <c:pt idx="0">
                  <c:v>ISEL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accent6"/>
              </a:solidFill>
              <a:ln>
                <a:noFill/>
              </a:ln>
              <a:effectLst/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6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8-E163-40DA-8D31-61059ED3717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Historico!$R$3:$R$7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Historico!$X$3:$X$7</c:f>
              <c:numCache>
                <c:formatCode>General</c:formatCode>
                <c:ptCount val="4"/>
                <c:pt idx="0">
                  <c:v>121.2</c:v>
                </c:pt>
                <c:pt idx="1">
                  <c:v>115.7</c:v>
                </c:pt>
                <c:pt idx="2">
                  <c:v>112.8</c:v>
                </c:pt>
                <c:pt idx="3">
                  <c:v>113.4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E163-40DA-8D31-61059ED37172}"/>
            </c:ext>
          </c:extLst>
        </c:ser>
        <c:ser>
          <c:idx val="6"/>
          <c:order val="6"/>
          <c:tx>
            <c:strRef>
              <c:f>Historico!$Y$1:$Y$2</c:f>
              <c:strCache>
                <c:ptCount val="1"/>
                <c:pt idx="0">
                  <c:v>ISEP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2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0-E163-40DA-8D31-61059ED3717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Historico!$R$3:$R$7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Historico!$Y$3:$Y$7</c:f>
              <c:numCache>
                <c:formatCode>General</c:formatCode>
                <c:ptCount val="4"/>
                <c:pt idx="0">
                  <c:v>131.19999999999999</c:v>
                </c:pt>
                <c:pt idx="1">
                  <c:v>135.4</c:v>
                </c:pt>
                <c:pt idx="2">
                  <c:v>149.19999999999999</c:v>
                </c:pt>
                <c:pt idx="3">
                  <c:v>159.19999999999999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E163-40DA-8D31-61059ED37172}"/>
            </c:ext>
          </c:extLst>
        </c:ser>
        <c:ser>
          <c:idx val="7"/>
          <c:order val="7"/>
          <c:tx>
            <c:strRef>
              <c:f>Historico!$Z$1:$Z$2</c:f>
              <c:strCache>
                <c:ptCount val="1"/>
                <c:pt idx="0">
                  <c:v>UA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accent4"/>
              </a:solidFill>
              <a:ln>
                <a:noFill/>
              </a:ln>
              <a:effectLst/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3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F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E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7527126678757163E-3"/>
                  <c:y val="2.921187511026332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20-E163-40DA-8D31-61059ED3717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Historico!$R$3:$R$7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Historico!$Z$3:$Z$7</c:f>
              <c:numCache>
                <c:formatCode>General</c:formatCode>
                <c:ptCount val="4"/>
                <c:pt idx="0">
                  <c:v>127.8</c:v>
                </c:pt>
                <c:pt idx="1">
                  <c:v>112.4</c:v>
                </c:pt>
                <c:pt idx="2">
                  <c:v>122.4</c:v>
                </c:pt>
                <c:pt idx="3">
                  <c:v>140.6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E163-40DA-8D31-61059ED37172}"/>
            </c:ext>
          </c:extLst>
        </c:ser>
        <c:ser>
          <c:idx val="8"/>
          <c:order val="8"/>
          <c:tx>
            <c:strRef>
              <c:f>Historico!$AA$1:$AA$2</c:f>
              <c:strCache>
                <c:ptCount val="1"/>
                <c:pt idx="0">
                  <c:v>UL-IST</c:v>
                </c:pt>
              </c:strCache>
            </c:strRef>
          </c:tx>
          <c:spPr>
            <a:ln w="3175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rgbClr val="00B0F0"/>
              </a:solidFill>
              <a:ln>
                <a:noFill/>
              </a:ln>
              <a:effectLst/>
            </c:spPr>
          </c:marker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E163-40DA-8D31-61059ED37172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E163-40DA-8D31-61059ED3717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Historico!$R$3:$R$7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Historico!$AA$3:$AA$7</c:f>
              <c:numCache>
                <c:formatCode>General</c:formatCode>
                <c:ptCount val="4"/>
                <c:pt idx="0">
                  <c:v>147.5</c:v>
                </c:pt>
                <c:pt idx="1">
                  <c:v>153</c:v>
                </c:pt>
                <c:pt idx="2">
                  <c:v>158.5</c:v>
                </c:pt>
                <c:pt idx="3">
                  <c:v>161.5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E163-40DA-8D31-61059ED37172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7572320"/>
        <c:axId val="177572880"/>
      </c:lineChart>
      <c:catAx>
        <c:axId val="17757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7572880"/>
        <c:crosses val="autoZero"/>
        <c:auto val="1"/>
        <c:lblAlgn val="ctr"/>
        <c:lblOffset val="100"/>
        <c:noMultiLvlLbl val="0"/>
      </c:catAx>
      <c:valAx>
        <c:axId val="177572880"/>
        <c:scaling>
          <c:orientation val="minMax"/>
          <c:max val="170"/>
          <c:min val="1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757232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4715028498895295"/>
          <c:y val="0.23634125545292689"/>
          <c:w val="0.14398416766820979"/>
          <c:h val="0.491455758205624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sz="900"/>
      </a:pPr>
      <a:endParaRPr lang="pt-PT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645663026688791E-2"/>
          <c:y val="5.8695568579216782E-2"/>
          <c:w val="0.96870867394662263"/>
          <c:h val="0.6329147311256656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2009/10</c:v>
                </c:pt>
              </c:strCache>
            </c:strRef>
          </c:tx>
          <c:spPr>
            <a:solidFill>
              <a:srgbClr val="26A9E1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Antes de terminarem o curso *</c:v>
                </c:pt>
                <c:pt idx="1">
                  <c:v>até 4 meses após a conclusão do curso</c:v>
                </c:pt>
                <c:pt idx="2">
                  <c:v>até 6 meses após a conclusão do curso</c:v>
                </c:pt>
                <c:pt idx="3">
                  <c:v>cerca de 1 ano depois da conclusão do curso</c:v>
                </c:pt>
                <c:pt idx="4">
                  <c:v>sem emprego à data do inquérito</c:v>
                </c:pt>
                <c:pt idx="5">
                  <c:v>Em formação</c:v>
                </c:pt>
              </c:strCache>
            </c:strRef>
          </c:cat>
          <c:val>
            <c:numRef>
              <c:f>Sheet1!$B$4:$G$4</c:f>
              <c:numCache>
                <c:formatCode>0.0</c:formatCode>
                <c:ptCount val="6"/>
                <c:pt idx="0">
                  <c:v>32.65</c:v>
                </c:pt>
                <c:pt idx="1">
                  <c:v>44.9</c:v>
                </c:pt>
                <c:pt idx="2">
                  <c:v>57.14</c:v>
                </c:pt>
                <c:pt idx="3">
                  <c:v>63.26</c:v>
                </c:pt>
                <c:pt idx="4">
                  <c:v>14.29</c:v>
                </c:pt>
                <c:pt idx="5">
                  <c:v>22.45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57-421D-8D75-017F6D602183}"/>
            </c:ext>
          </c:extLst>
        </c:ser>
        <c:ser>
          <c:idx val="1"/>
          <c:order val="1"/>
          <c:tx>
            <c:strRef>
              <c:f>Sheet1!$A$5</c:f>
              <c:strCache>
                <c:ptCount val="1"/>
                <c:pt idx="0">
                  <c:v>2010/11</c:v>
                </c:pt>
              </c:strCache>
            </c:strRef>
          </c:tx>
          <c:spPr>
            <a:solidFill>
              <a:srgbClr val="8BC43F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Antes de terminarem o curso *</c:v>
                </c:pt>
                <c:pt idx="1">
                  <c:v>até 4 meses após a conclusão do curso</c:v>
                </c:pt>
                <c:pt idx="2">
                  <c:v>até 6 meses após a conclusão do curso</c:v>
                </c:pt>
                <c:pt idx="3">
                  <c:v>cerca de 1 ano depois da conclusão do curso</c:v>
                </c:pt>
                <c:pt idx="4">
                  <c:v>sem emprego à data do inquérito</c:v>
                </c:pt>
                <c:pt idx="5">
                  <c:v>Em formação</c:v>
                </c:pt>
              </c:strCache>
            </c:strRef>
          </c:cat>
          <c:val>
            <c:numRef>
              <c:f>Sheet1!$B$5:$G$5</c:f>
              <c:numCache>
                <c:formatCode>0.0</c:formatCode>
                <c:ptCount val="6"/>
                <c:pt idx="0">
                  <c:v>27.27</c:v>
                </c:pt>
                <c:pt idx="1">
                  <c:v>66.67</c:v>
                </c:pt>
                <c:pt idx="2">
                  <c:v>72.73</c:v>
                </c:pt>
                <c:pt idx="3">
                  <c:v>81.819999999999993</c:v>
                </c:pt>
                <c:pt idx="4">
                  <c:v>15.15</c:v>
                </c:pt>
                <c:pt idx="5">
                  <c:v>3.03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757-421D-8D75-017F6D602183}"/>
            </c:ext>
          </c:extLst>
        </c:ser>
        <c:ser>
          <c:idx val="2"/>
          <c:order val="2"/>
          <c:tx>
            <c:strRef>
              <c:f>Sheet1!$A$6</c:f>
              <c:strCache>
                <c:ptCount val="1"/>
                <c:pt idx="0">
                  <c:v>2012/13</c:v>
                </c:pt>
              </c:strCache>
            </c:strRef>
          </c:tx>
          <c:spPr>
            <a:solidFill>
              <a:srgbClr val="EE297B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Antes de terminarem o curso *</c:v>
                </c:pt>
                <c:pt idx="1">
                  <c:v>até 4 meses após a conclusão do curso</c:v>
                </c:pt>
                <c:pt idx="2">
                  <c:v>até 6 meses após a conclusão do curso</c:v>
                </c:pt>
                <c:pt idx="3">
                  <c:v>cerca de 1 ano depois da conclusão do curso</c:v>
                </c:pt>
                <c:pt idx="4">
                  <c:v>sem emprego à data do inquérito</c:v>
                </c:pt>
                <c:pt idx="5">
                  <c:v>Em formação</c:v>
                </c:pt>
              </c:strCache>
            </c:strRef>
          </c:cat>
          <c:val>
            <c:numRef>
              <c:f>Sheet1!$B$6:$G$6</c:f>
              <c:numCache>
                <c:formatCode>0.0</c:formatCode>
                <c:ptCount val="6"/>
                <c:pt idx="0">
                  <c:v>47.62</c:v>
                </c:pt>
                <c:pt idx="1">
                  <c:v>71.11</c:v>
                </c:pt>
                <c:pt idx="2">
                  <c:v>83.33</c:v>
                </c:pt>
                <c:pt idx="3">
                  <c:v>85.71</c:v>
                </c:pt>
                <c:pt idx="4">
                  <c:v>9.52</c:v>
                </c:pt>
                <c:pt idx="5">
                  <c:v>4.76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757-421D-8D75-017F6D602183}"/>
            </c:ext>
          </c:extLst>
        </c:ser>
        <c:ser>
          <c:idx val="3"/>
          <c:order val="3"/>
          <c:tx>
            <c:strRef>
              <c:f>Sheet1!$A$7</c:f>
              <c:strCache>
                <c:ptCount val="1"/>
                <c:pt idx="0">
                  <c:v>2013/14</c:v>
                </c:pt>
              </c:strCache>
            </c:strRef>
          </c:tx>
          <c:spPr>
            <a:solidFill>
              <a:srgbClr val="F05A28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594-46EE-B5C2-2C3DD05ABACB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Antes de terminarem o curso *</c:v>
                </c:pt>
                <c:pt idx="1">
                  <c:v>até 4 meses após a conclusão do curso</c:v>
                </c:pt>
                <c:pt idx="2">
                  <c:v>até 6 meses após a conclusão do curso</c:v>
                </c:pt>
                <c:pt idx="3">
                  <c:v>cerca de 1 ano depois da conclusão do curso</c:v>
                </c:pt>
                <c:pt idx="4">
                  <c:v>sem emprego à data do inquérito</c:v>
                </c:pt>
                <c:pt idx="5">
                  <c:v>Em formação</c:v>
                </c:pt>
              </c:strCache>
            </c:strRef>
          </c:cat>
          <c:val>
            <c:numRef>
              <c:f>Sheet1!$B$7:$G$7</c:f>
              <c:numCache>
                <c:formatCode>0.0</c:formatCode>
                <c:ptCount val="6"/>
                <c:pt idx="0">
                  <c:v>25</c:v>
                </c:pt>
                <c:pt idx="1">
                  <c:v>51</c:v>
                </c:pt>
                <c:pt idx="2">
                  <c:v>64</c:v>
                </c:pt>
                <c:pt idx="3">
                  <c:v>70</c:v>
                </c:pt>
                <c:pt idx="4">
                  <c:v>30</c:v>
                </c:pt>
                <c:pt idx="5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757-421D-8D75-017F6D602183}"/>
            </c:ext>
          </c:extLst>
        </c:ser>
        <c:ser>
          <c:idx val="4"/>
          <c:order val="4"/>
          <c:tx>
            <c:strRef>
              <c:f>Sheet1!$A$8</c:f>
              <c:strCache>
                <c:ptCount val="1"/>
                <c:pt idx="0">
                  <c:v>2014/15</c:v>
                </c:pt>
              </c:strCache>
            </c:strRef>
          </c:tx>
          <c:spPr>
            <a:solidFill>
              <a:srgbClr val="652D9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594-46EE-B5C2-2C3DD05ABACB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Antes de terminarem o curso *</c:v>
                </c:pt>
                <c:pt idx="1">
                  <c:v>até 4 meses após a conclusão do curso</c:v>
                </c:pt>
                <c:pt idx="2">
                  <c:v>até 6 meses após a conclusão do curso</c:v>
                </c:pt>
                <c:pt idx="3">
                  <c:v>cerca de 1 ano depois da conclusão do curso</c:v>
                </c:pt>
                <c:pt idx="4">
                  <c:v>sem emprego à data do inquérito</c:v>
                </c:pt>
                <c:pt idx="5">
                  <c:v>Em formação</c:v>
                </c:pt>
              </c:strCache>
            </c:strRef>
          </c:cat>
          <c:val>
            <c:numRef>
              <c:f>Sheet1!$B$8:$G$8</c:f>
              <c:numCache>
                <c:formatCode>0.0</c:formatCode>
                <c:ptCount val="6"/>
                <c:pt idx="0">
                  <c:v>29</c:v>
                </c:pt>
                <c:pt idx="1">
                  <c:v>53</c:v>
                </c:pt>
                <c:pt idx="2">
                  <c:v>71</c:v>
                </c:pt>
                <c:pt idx="3">
                  <c:v>80</c:v>
                </c:pt>
                <c:pt idx="4">
                  <c:v>16</c:v>
                </c:pt>
                <c:pt idx="5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757-421D-8D75-017F6D602183}"/>
            </c:ext>
          </c:extLst>
        </c:ser>
        <c:ser>
          <c:idx val="5"/>
          <c:order val="5"/>
          <c:tx>
            <c:strRef>
              <c:f>Sheet1!$A$9</c:f>
              <c:strCache>
                <c:ptCount val="1"/>
                <c:pt idx="0">
                  <c:v>2015/16</c:v>
                </c:pt>
              </c:strCache>
            </c:strRef>
          </c:tx>
          <c:spPr>
            <a:solidFill>
              <a:schemeClr val="accent5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Antes de terminarem o curso *</c:v>
                </c:pt>
                <c:pt idx="1">
                  <c:v>até 4 meses após a conclusão do curso</c:v>
                </c:pt>
                <c:pt idx="2">
                  <c:v>até 6 meses após a conclusão do curso</c:v>
                </c:pt>
                <c:pt idx="3">
                  <c:v>cerca de 1 ano depois da conclusão do curso</c:v>
                </c:pt>
                <c:pt idx="4">
                  <c:v>sem emprego à data do inquérito</c:v>
                </c:pt>
                <c:pt idx="5">
                  <c:v>Em formação</c:v>
                </c:pt>
              </c:strCache>
            </c:strRef>
          </c:cat>
          <c:val>
            <c:numRef>
              <c:f>Sheet1!$B$9:$G$9</c:f>
              <c:numCache>
                <c:formatCode>0.0</c:formatCode>
                <c:ptCount val="6"/>
                <c:pt idx="0">
                  <c:v>35.700000000000003</c:v>
                </c:pt>
                <c:pt idx="1">
                  <c:v>64.300000000000011</c:v>
                </c:pt>
                <c:pt idx="2">
                  <c:v>73.200000000000017</c:v>
                </c:pt>
                <c:pt idx="3">
                  <c:v>75.000000000000014</c:v>
                </c:pt>
                <c:pt idx="4">
                  <c:v>21</c:v>
                </c:pt>
                <c:pt idx="5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50C-4264-B6AA-BBC10A71787C}"/>
            </c:ext>
          </c:extLst>
        </c:ser>
        <c:ser>
          <c:idx val="6"/>
          <c:order val="6"/>
          <c:tx>
            <c:strRef>
              <c:f>Sheet1!$A$10</c:f>
              <c:strCache>
                <c:ptCount val="1"/>
                <c:pt idx="0">
                  <c:v>2016/17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Antes de terminarem o curso *</c:v>
                </c:pt>
                <c:pt idx="1">
                  <c:v>até 4 meses após a conclusão do curso</c:v>
                </c:pt>
                <c:pt idx="2">
                  <c:v>até 6 meses após a conclusão do curso</c:v>
                </c:pt>
                <c:pt idx="3">
                  <c:v>cerca de 1 ano depois da conclusão do curso</c:v>
                </c:pt>
                <c:pt idx="4">
                  <c:v>sem emprego à data do inquérito</c:v>
                </c:pt>
                <c:pt idx="5">
                  <c:v>Em formação</c:v>
                </c:pt>
              </c:strCache>
            </c:strRef>
          </c:cat>
          <c:val>
            <c:numRef>
              <c:f>Sheet1!$B$10:$G$10</c:f>
              <c:numCache>
                <c:formatCode>0.0</c:formatCode>
                <c:ptCount val="6"/>
                <c:pt idx="0">
                  <c:v>36</c:v>
                </c:pt>
                <c:pt idx="1">
                  <c:v>57</c:v>
                </c:pt>
                <c:pt idx="2">
                  <c:v>75</c:v>
                </c:pt>
                <c:pt idx="3">
                  <c:v>80</c:v>
                </c:pt>
                <c:pt idx="4">
                  <c:v>18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E59-4968-8E50-9362D967884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7956176"/>
        <c:axId val="177956736"/>
      </c:barChart>
      <c:catAx>
        <c:axId val="177956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7956736"/>
        <c:crosses val="autoZero"/>
        <c:auto val="1"/>
        <c:lblAlgn val="ctr"/>
        <c:lblOffset val="100"/>
        <c:noMultiLvlLbl val="0"/>
      </c:catAx>
      <c:valAx>
        <c:axId val="177956736"/>
        <c:scaling>
          <c:orientation val="minMax"/>
          <c:max val="1.2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77956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070890748031497"/>
          <c:y val="0.87968016386632686"/>
          <c:w val="0.47848786089238843"/>
          <c:h val="7.0378680912898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tx1"/>
        </a:gs>
        <a:gs pos="96000">
          <a:schemeClr val="tx1"/>
        </a:gs>
        <a:gs pos="45000">
          <a:schemeClr val="accent1">
            <a:lumMod val="40000"/>
            <a:lumOff val="60000"/>
          </a:schemeClr>
        </a:gs>
      </a:gsLst>
      <a:lin ang="8100000" scaled="1"/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Sheet5!$A$1:$A$18</cx:f>
        <cx:lvl ptCount="18">
          <cx:pt idx="0">Ambiente e Energia</cx:pt>
          <cx:pt idx="1">Comércio de combustíveis </cx:pt>
          <cx:pt idx="2">Consultoria</cx:pt>
          <cx:pt idx="3">Distribuidora de produtos químicos</cx:pt>
          <cx:pt idx="4">Ensino</cx:pt>
          <cx:pt idx="5">Extrusão de Alumina</cx:pt>
          <cx:pt idx="6">Industria da Pasta e Papel</cx:pt>
          <cx:pt idx="7">Indústria de reforços têxteis para borracha</cx:pt>
          <cx:pt idx="8">Indústria Química</cx:pt>
          <cx:pt idx="9">Inovação têxtil</cx:pt>
          <cx:pt idx="10">Investigação e desenvolvimento </cx:pt>
          <cx:pt idx="11">Metalomecânica</cx:pt>
          <cx:pt idx="12">Petroquímica</cx:pt>
          <cx:pt idx="13">Produção - Processo e Produto</cx:pt>
          <cx:pt idx="14">Produtos Florestais</cx:pt>
          <cx:pt idx="15">Segurança Alimentar</cx:pt>
          <cx:pt idx="16">Tecnologias de Separação de Gases</cx:pt>
          <cx:pt idx="17">Transformação de plásticos e metais</cx:pt>
        </cx:lvl>
      </cx:strDim>
      <cx:numDim type="size">
        <cx:f dir="row">Sheet5!$B$1:$B$18</cx:f>
        <cx:lvl ptCount="18" formatCode="General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1</cx:pt>
        </cx:lvl>
      </cx:numDim>
    </cx:data>
  </cx:chartData>
  <cx:chart>
    <cx:plotArea>
      <cx:plotAreaRegion>
        <cx:series layoutId="treemap" uniqueId="{7FDB1F9A-203D-4419-AFC2-665343E4F31F}">
          <cx:spPr>
            <a:ln w="28575">
              <a:solidFill>
                <a:schemeClr val="tx1"/>
              </a:solidFill>
            </a:ln>
          </cx:spPr>
          <cx:dataLabels pos="outEnd">
            <cx:txPr>
              <a:bodyPr spcFirstLastPara="1" vertOverflow="ellipsis" wrap="square" lIns="0" tIns="0" rIns="0" bIns="0" anchor="ctr" anchorCtr="1"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pt-PT" sz="1400">
                  <a:solidFill>
                    <a:schemeClr val="tx1"/>
                  </a:solidFill>
                </a:endParaRPr>
              </a:p>
            </cx:txPr>
            <cx:visibility seriesName="0" categoryName="1" value="0"/>
          </cx:dataLabels>
          <cx:dataId val="0"/>
          <cx:layoutPr/>
        </cx:series>
      </cx:plotAreaRegion>
    </cx:plotArea>
  </cx:chart>
  <cx:clrMapOvr bg1="dk1" tx1="lt1" bg2="dk2" tx2="lt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3-20T19:05:23.256" idx="2">
    <p:pos x="10" y="10"/>
    <p:text>podes rever este gráfico? Não percebo algumas cores (IPB) e a séria que só tem 1 ponto...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3-20T19:05:23.256" idx="2">
    <p:pos x="10" y="10"/>
    <p:text>podes rever este gráfico? Não percebo algumas cores (IPB) e a séria que só tem 1 ponto...</p:text>
    <p:extLst>
      <p:ext uri="{C676402C-5697-4E1C-873F-D02D1690AC5C}">
        <p15:threadingInfo xmlns:p15="http://schemas.microsoft.com/office/powerpoint/2012/main" timeZoneBias="0"/>
      </p:ext>
    </p:extLst>
  </p:cm>
  <p:cm authorId="3" dt="2018-03-21T10:20:47.406" idx="1">
    <p:pos x="10" y="146"/>
    <p:text>Mudei as cores. Este ano houve um colocado no IPB daí a série de um ponto</p:text>
    <p:extLst>
      <p:ext uri="{C676402C-5697-4E1C-873F-D02D1690AC5C}">
        <p15:threadingInfo xmlns:p15="http://schemas.microsoft.com/office/powerpoint/2012/main" timeZoneBias="0">
          <p15:parentCm authorId="2" idx="2"/>
        </p15:threadingInfo>
      </p:ext>
    </p:extLst>
  </p:cm>
  <p:cm authorId="3" dt="2018-03-21T10:29:48.630" idx="2">
    <p:pos x="10" y="282"/>
    <p:text>O slide seguinte repete o gráfico, mas sem os politécncios</p:text>
    <p:extLst>
      <p:ext uri="{C676402C-5697-4E1C-873F-D02D1690AC5C}">
        <p15:threadingInfo xmlns:p15="http://schemas.microsoft.com/office/powerpoint/2012/main" timeZoneBias="0">
          <p15:parentCm authorId="2" idx="2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image" Target="../media/image17.jpeg"/><Relationship Id="rId4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EE9C74-8CA0-4775-8BF3-DC83FDDA99B2}" type="doc">
      <dgm:prSet loTypeId="urn:microsoft.com/office/officeart/2005/8/layout/hList7" loCatId="relationship" qsTypeId="urn:microsoft.com/office/officeart/2005/8/quickstyle/simple1" qsCatId="simple" csTypeId="urn:microsoft.com/office/officeart/2005/8/colors/accent3_1" csCatId="accent3" phldr="1"/>
      <dgm:spPr/>
    </dgm:pt>
    <dgm:pt modelId="{AC0203E7-BEBB-4DC2-B9F9-0D27EC7DFC5F}">
      <dgm:prSet phldrT="[Text]"/>
      <dgm:spPr/>
      <dgm:t>
        <a:bodyPr/>
        <a:lstStyle/>
        <a:p>
          <a:r>
            <a:rPr lang="en-US" b="1" smtClean="0">
              <a:latin typeface="Roboto" panose="02000000000000000000" pitchFamily="2" charset="0"/>
              <a:ea typeface="Roboto" panose="02000000000000000000" pitchFamily="2" charset="0"/>
            </a:rPr>
            <a:t>Diagrama de processo</a:t>
          </a:r>
        </a:p>
        <a:p>
          <a:r>
            <a:rPr lang="en-US" b="1" smtClean="0">
              <a:latin typeface="Roboto" panose="02000000000000000000" pitchFamily="2" charset="0"/>
              <a:ea typeface="Roboto" panose="02000000000000000000" pitchFamily="2" charset="0"/>
            </a:rPr>
            <a:t>Especificações de Equipamentos</a:t>
          </a:r>
        </a:p>
        <a:p>
          <a:r>
            <a:rPr lang="en-US" b="1" smtClean="0">
              <a:latin typeface="Roboto" panose="02000000000000000000" pitchFamily="2" charset="0"/>
              <a:ea typeface="Roboto" panose="02000000000000000000" pitchFamily="2" charset="0"/>
            </a:rPr>
            <a:t>Dimensão e capacidade</a:t>
          </a:r>
        </a:p>
        <a:p>
          <a:r>
            <a:rPr lang="en-US" b="1" smtClean="0">
              <a:latin typeface="Roboto" panose="02000000000000000000" pitchFamily="2" charset="0"/>
              <a:ea typeface="Roboto" panose="02000000000000000000" pitchFamily="2" charset="0"/>
            </a:rPr>
            <a:t>Materiais de construção</a:t>
          </a:r>
          <a:endParaRPr lang="en-US" b="1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31DB24FA-63CD-4901-A1D2-BF684B34E081}" type="parTrans" cxnId="{A818C5A0-8494-470F-8988-5F001163D58C}">
      <dgm:prSet/>
      <dgm:spPr/>
      <dgm:t>
        <a:bodyPr/>
        <a:lstStyle/>
        <a:p>
          <a:endParaRPr lang="en-US"/>
        </a:p>
      </dgm:t>
    </dgm:pt>
    <dgm:pt modelId="{2D786EBA-04A1-4F04-8E5B-F4D91820D209}" type="sibTrans" cxnId="{A818C5A0-8494-470F-8988-5F001163D58C}">
      <dgm:prSet/>
      <dgm:spPr/>
      <dgm:t>
        <a:bodyPr/>
        <a:lstStyle/>
        <a:p>
          <a:endParaRPr lang="en-US"/>
        </a:p>
      </dgm:t>
    </dgm:pt>
    <dgm:pt modelId="{B5D225B7-EDA4-4C9F-8CF5-F4ED1056F9D3}">
      <dgm:prSet phldrT="[Text]"/>
      <dgm:spPr/>
      <dgm:t>
        <a:bodyPr/>
        <a:lstStyle/>
        <a:p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Planeamento</a:t>
          </a:r>
          <a:r>
            <a:rPr lang="en-US" altLang="pt-PT" b="1" dirty="0" smtClean="0">
              <a:latin typeface="Roboto" panose="02000000000000000000" pitchFamily="2" charset="0"/>
              <a:ea typeface="Roboto" panose="02000000000000000000" pitchFamily="2" charset="0"/>
            </a:rPr>
            <a:t> de </a:t>
          </a:r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produção</a:t>
          </a:r>
          <a:r>
            <a:rPr lang="en-US" altLang="pt-PT" b="1" dirty="0" smtClean="0">
              <a:latin typeface="Roboto" panose="02000000000000000000" pitchFamily="2" charset="0"/>
              <a:ea typeface="Roboto" panose="02000000000000000000" pitchFamily="2" charset="0"/>
            </a:rPr>
            <a:t> </a:t>
          </a:r>
        </a:p>
        <a:p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Supervisão</a:t>
          </a:r>
          <a:endParaRPr lang="en-US" altLang="pt-PT" b="1" dirty="0" smtClean="0">
            <a:latin typeface="Roboto" panose="02000000000000000000" pitchFamily="2" charset="0"/>
            <a:ea typeface="Roboto" panose="02000000000000000000" pitchFamily="2" charset="0"/>
          </a:endParaRPr>
        </a:p>
        <a:p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Solução</a:t>
          </a:r>
          <a:r>
            <a:rPr lang="en-US" altLang="pt-PT" b="1" dirty="0" smtClean="0">
              <a:latin typeface="Roboto" panose="02000000000000000000" pitchFamily="2" charset="0"/>
              <a:ea typeface="Roboto" panose="02000000000000000000" pitchFamily="2" charset="0"/>
            </a:rPr>
            <a:t> de </a:t>
          </a:r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problemas</a:t>
          </a:r>
          <a:endParaRPr lang="en-US" altLang="pt-PT" b="1" dirty="0" smtClean="0">
            <a:latin typeface="Roboto" panose="02000000000000000000" pitchFamily="2" charset="0"/>
            <a:ea typeface="Roboto" panose="02000000000000000000" pitchFamily="2" charset="0"/>
          </a:endParaRPr>
        </a:p>
        <a:p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Controlo</a:t>
          </a:r>
          <a:r>
            <a:rPr lang="en-US" altLang="pt-PT" b="1" dirty="0" smtClean="0">
              <a:latin typeface="Roboto" panose="02000000000000000000" pitchFamily="2" charset="0"/>
              <a:ea typeface="Roboto" panose="02000000000000000000" pitchFamily="2" charset="0"/>
            </a:rPr>
            <a:t> de </a:t>
          </a:r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qualidade</a:t>
          </a:r>
          <a:endParaRPr lang="en-US" b="1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50AF3CD-9B62-42F6-AF72-DAA141866C24}" type="parTrans" cxnId="{0B5EB109-DC73-4DED-97D0-BAB9EAB1F0FC}">
      <dgm:prSet/>
      <dgm:spPr/>
      <dgm:t>
        <a:bodyPr/>
        <a:lstStyle/>
        <a:p>
          <a:endParaRPr lang="en-US"/>
        </a:p>
      </dgm:t>
    </dgm:pt>
    <dgm:pt modelId="{4CFF8310-BF2A-4B06-BF0C-25D70BF42DF2}" type="sibTrans" cxnId="{0B5EB109-DC73-4DED-97D0-BAB9EAB1F0FC}">
      <dgm:prSet/>
      <dgm:spPr/>
      <dgm:t>
        <a:bodyPr/>
        <a:lstStyle/>
        <a:p>
          <a:endParaRPr lang="en-US"/>
        </a:p>
      </dgm:t>
    </dgm:pt>
    <dgm:pt modelId="{999E56BD-F1B8-473E-9DE5-0FEF9CE54003}">
      <dgm:prSet phldrT="[Text]"/>
      <dgm:spPr/>
      <dgm:t>
        <a:bodyPr/>
        <a:lstStyle/>
        <a:p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Otimização</a:t>
          </a:r>
          <a:r>
            <a:rPr lang="en-US" altLang="pt-PT" b="1" dirty="0" smtClean="0">
              <a:latin typeface="Roboto" panose="02000000000000000000" pitchFamily="2" charset="0"/>
              <a:ea typeface="Roboto" panose="02000000000000000000" pitchFamily="2" charset="0"/>
            </a:rPr>
            <a:t> </a:t>
          </a:r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energética</a:t>
          </a:r>
          <a:endParaRPr lang="en-US" altLang="pt-PT" b="1" dirty="0" smtClean="0">
            <a:latin typeface="Roboto" panose="02000000000000000000" pitchFamily="2" charset="0"/>
            <a:ea typeface="Roboto" panose="02000000000000000000" pitchFamily="2" charset="0"/>
          </a:endParaRPr>
        </a:p>
        <a:p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Conservação</a:t>
          </a:r>
          <a:r>
            <a:rPr lang="en-US" altLang="pt-PT" b="1" dirty="0" smtClean="0">
              <a:latin typeface="Roboto" panose="02000000000000000000" pitchFamily="2" charset="0"/>
              <a:ea typeface="Roboto" panose="02000000000000000000" pitchFamily="2" charset="0"/>
            </a:rPr>
            <a:t> de </a:t>
          </a:r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matérias</a:t>
          </a:r>
          <a:r>
            <a:rPr lang="en-US" altLang="pt-PT" b="1" dirty="0" smtClean="0">
              <a:latin typeface="Roboto" panose="02000000000000000000" pitchFamily="2" charset="0"/>
              <a:ea typeface="Roboto" panose="02000000000000000000" pitchFamily="2" charset="0"/>
            </a:rPr>
            <a:t> </a:t>
          </a:r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primas</a:t>
          </a:r>
          <a:endParaRPr lang="en-US" altLang="pt-PT" b="1" dirty="0" smtClean="0">
            <a:latin typeface="Roboto" panose="02000000000000000000" pitchFamily="2" charset="0"/>
            <a:ea typeface="Roboto" panose="02000000000000000000" pitchFamily="2" charset="0"/>
          </a:endParaRPr>
        </a:p>
        <a:p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Controlo</a:t>
          </a:r>
          <a:r>
            <a:rPr lang="en-US" altLang="pt-PT" b="1" dirty="0" smtClean="0">
              <a:latin typeface="Roboto" panose="02000000000000000000" pitchFamily="2" charset="0"/>
              <a:ea typeface="Roboto" panose="02000000000000000000" pitchFamily="2" charset="0"/>
            </a:rPr>
            <a:t> </a:t>
          </a:r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ambiental</a:t>
          </a:r>
          <a:endParaRPr lang="en-US" altLang="pt-PT" b="1" dirty="0" smtClean="0">
            <a:latin typeface="Roboto" panose="02000000000000000000" pitchFamily="2" charset="0"/>
            <a:ea typeface="Roboto" panose="02000000000000000000" pitchFamily="2" charset="0"/>
          </a:endParaRPr>
        </a:p>
        <a:p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Controlo</a:t>
          </a:r>
          <a:r>
            <a:rPr lang="en-US" altLang="pt-PT" b="1" dirty="0" smtClean="0">
              <a:latin typeface="Roboto" panose="02000000000000000000" pitchFamily="2" charset="0"/>
              <a:ea typeface="Roboto" panose="02000000000000000000" pitchFamily="2" charset="0"/>
            </a:rPr>
            <a:t> do </a:t>
          </a:r>
          <a:r>
            <a:rPr lang="en-US" altLang="pt-PT" b="1" dirty="0" err="1" smtClean="0">
              <a:latin typeface="Roboto" panose="02000000000000000000" pitchFamily="2" charset="0"/>
              <a:ea typeface="Roboto" panose="02000000000000000000" pitchFamily="2" charset="0"/>
            </a:rPr>
            <a:t>processo</a:t>
          </a:r>
          <a:endParaRPr lang="en-US" b="1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FEB01089-480D-477C-B969-944DA53F3371}" type="parTrans" cxnId="{1EBD3302-C5CD-45DF-8235-5F35509FB24D}">
      <dgm:prSet/>
      <dgm:spPr/>
      <dgm:t>
        <a:bodyPr/>
        <a:lstStyle/>
        <a:p>
          <a:endParaRPr lang="en-US"/>
        </a:p>
      </dgm:t>
    </dgm:pt>
    <dgm:pt modelId="{9A2D8BB0-2C19-40B9-B04A-B7E1E042685F}" type="sibTrans" cxnId="{1EBD3302-C5CD-45DF-8235-5F35509FB24D}">
      <dgm:prSet/>
      <dgm:spPr/>
      <dgm:t>
        <a:bodyPr/>
        <a:lstStyle/>
        <a:p>
          <a:endParaRPr lang="en-US"/>
        </a:p>
      </dgm:t>
    </dgm:pt>
    <dgm:pt modelId="{518812CE-F89F-4934-9257-7C32272A37F5}" type="pres">
      <dgm:prSet presAssocID="{F2EE9C74-8CA0-4775-8BF3-DC83FDDA99B2}" presName="Name0" presStyleCnt="0">
        <dgm:presLayoutVars>
          <dgm:dir/>
          <dgm:resizeHandles val="exact"/>
        </dgm:presLayoutVars>
      </dgm:prSet>
      <dgm:spPr/>
    </dgm:pt>
    <dgm:pt modelId="{3C502531-21A0-4ACD-B36D-F0CC2C809FD5}" type="pres">
      <dgm:prSet presAssocID="{F2EE9C74-8CA0-4775-8BF3-DC83FDDA99B2}" presName="fgShape" presStyleLbl="fgShp" presStyleIdx="0" presStyleCnt="1"/>
      <dgm:spPr/>
    </dgm:pt>
    <dgm:pt modelId="{2F2BFBE7-9B08-45F1-A228-FB4BDC812A66}" type="pres">
      <dgm:prSet presAssocID="{F2EE9C74-8CA0-4775-8BF3-DC83FDDA99B2}" presName="linComp" presStyleCnt="0"/>
      <dgm:spPr/>
    </dgm:pt>
    <dgm:pt modelId="{2869F334-3EAF-4217-9079-444F7AC29233}" type="pres">
      <dgm:prSet presAssocID="{AC0203E7-BEBB-4DC2-B9F9-0D27EC7DFC5F}" presName="compNode" presStyleCnt="0"/>
      <dgm:spPr/>
    </dgm:pt>
    <dgm:pt modelId="{2D732FA9-EA40-4D2C-AFE8-D56EACF2758F}" type="pres">
      <dgm:prSet presAssocID="{AC0203E7-BEBB-4DC2-B9F9-0D27EC7DFC5F}" presName="bkgdShape" presStyleLbl="node1" presStyleIdx="0" presStyleCnt="3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93C11AC-6ABF-40B5-B466-4E41C834A8DD}" type="pres">
      <dgm:prSet presAssocID="{AC0203E7-BEBB-4DC2-B9F9-0D27EC7DFC5F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9C48E-1514-4C18-A04B-C8E2D82F1A2C}" type="pres">
      <dgm:prSet presAssocID="{AC0203E7-BEBB-4DC2-B9F9-0D27EC7DFC5F}" presName="invisiNode" presStyleLbl="node1" presStyleIdx="0" presStyleCnt="3"/>
      <dgm:spPr/>
    </dgm:pt>
    <dgm:pt modelId="{027E47A7-9F2A-4B01-98ED-B40DD40433C6}" type="pres">
      <dgm:prSet presAssocID="{AC0203E7-BEBB-4DC2-B9F9-0D27EC7DFC5F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2C55D08-2FF4-42C8-94CF-E7F78C19DADD}" type="pres">
      <dgm:prSet presAssocID="{2D786EBA-04A1-4F04-8E5B-F4D91820D2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CAB4487-4166-4F95-A368-67F7F3A09D2F}" type="pres">
      <dgm:prSet presAssocID="{B5D225B7-EDA4-4C9F-8CF5-F4ED1056F9D3}" presName="compNode" presStyleCnt="0"/>
      <dgm:spPr/>
    </dgm:pt>
    <dgm:pt modelId="{1888C312-1AF1-4486-814D-3660EE3EF014}" type="pres">
      <dgm:prSet presAssocID="{B5D225B7-EDA4-4C9F-8CF5-F4ED1056F9D3}" presName="bkgdShape" presStyleLbl="node1" presStyleIdx="1" presStyleCnt="3" custLinFactNeighborY="5879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41C4C6D-E528-4F39-871C-BB6B483334DC}" type="pres">
      <dgm:prSet presAssocID="{B5D225B7-EDA4-4C9F-8CF5-F4ED1056F9D3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4BFE2-F9B8-4564-B29C-A24176E8FAE6}" type="pres">
      <dgm:prSet presAssocID="{B5D225B7-EDA4-4C9F-8CF5-F4ED1056F9D3}" presName="invisiNode" presStyleLbl="node1" presStyleIdx="1" presStyleCnt="3"/>
      <dgm:spPr/>
    </dgm:pt>
    <dgm:pt modelId="{6A92F04A-4F26-4A86-94DD-73460F72BF92}" type="pres">
      <dgm:prSet presAssocID="{B5D225B7-EDA4-4C9F-8CF5-F4ED1056F9D3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12950F0-2D70-4673-A57A-F806510AB55E}" type="pres">
      <dgm:prSet presAssocID="{4CFF8310-BF2A-4B06-BF0C-25D70BF42DF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C41334B-6FA7-4D3F-B0B0-DD31B0C8A746}" type="pres">
      <dgm:prSet presAssocID="{999E56BD-F1B8-473E-9DE5-0FEF9CE54003}" presName="compNode" presStyleCnt="0"/>
      <dgm:spPr/>
    </dgm:pt>
    <dgm:pt modelId="{5AE7603B-F316-43C3-A3AC-1212755C1441}" type="pres">
      <dgm:prSet presAssocID="{999E56BD-F1B8-473E-9DE5-0FEF9CE54003}" presName="bkgdShape" presStyleLbl="node1" presStyleIdx="2" presStyleCnt="3" custLinFactNeighborX="11335" custLinFactNeighborY="25174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861E28F-15C8-44EA-A4D7-F871068CA509}" type="pres">
      <dgm:prSet presAssocID="{999E56BD-F1B8-473E-9DE5-0FEF9CE54003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826BBA-CE74-47B2-B621-AF35D6BDDED1}" type="pres">
      <dgm:prSet presAssocID="{999E56BD-F1B8-473E-9DE5-0FEF9CE54003}" presName="invisiNode" presStyleLbl="node1" presStyleIdx="2" presStyleCnt="3"/>
      <dgm:spPr/>
    </dgm:pt>
    <dgm:pt modelId="{F1B8E290-1F25-4EF3-B0B5-B2530DF5DFA1}" type="pres">
      <dgm:prSet presAssocID="{999E56BD-F1B8-473E-9DE5-0FEF9CE54003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DD579C10-B3E5-4D95-B8FE-E764B1E6D6F9}" type="presOf" srcId="{F2EE9C74-8CA0-4775-8BF3-DC83FDDA99B2}" destId="{518812CE-F89F-4934-9257-7C32272A37F5}" srcOrd="0" destOrd="0" presId="urn:microsoft.com/office/officeart/2005/8/layout/hList7"/>
    <dgm:cxn modelId="{C6D045D5-3E23-41A7-A3EE-629775C6163C}" type="presOf" srcId="{999E56BD-F1B8-473E-9DE5-0FEF9CE54003}" destId="{5AE7603B-F316-43C3-A3AC-1212755C1441}" srcOrd="0" destOrd="0" presId="urn:microsoft.com/office/officeart/2005/8/layout/hList7"/>
    <dgm:cxn modelId="{A818C5A0-8494-470F-8988-5F001163D58C}" srcId="{F2EE9C74-8CA0-4775-8BF3-DC83FDDA99B2}" destId="{AC0203E7-BEBB-4DC2-B9F9-0D27EC7DFC5F}" srcOrd="0" destOrd="0" parTransId="{31DB24FA-63CD-4901-A1D2-BF684B34E081}" sibTransId="{2D786EBA-04A1-4F04-8E5B-F4D91820D209}"/>
    <dgm:cxn modelId="{34266EA5-BD9B-48FD-A525-6B005B163692}" type="presOf" srcId="{999E56BD-F1B8-473E-9DE5-0FEF9CE54003}" destId="{B861E28F-15C8-44EA-A4D7-F871068CA509}" srcOrd="1" destOrd="0" presId="urn:microsoft.com/office/officeart/2005/8/layout/hList7"/>
    <dgm:cxn modelId="{0B5EB109-DC73-4DED-97D0-BAB9EAB1F0FC}" srcId="{F2EE9C74-8CA0-4775-8BF3-DC83FDDA99B2}" destId="{B5D225B7-EDA4-4C9F-8CF5-F4ED1056F9D3}" srcOrd="1" destOrd="0" parTransId="{C50AF3CD-9B62-42F6-AF72-DAA141866C24}" sibTransId="{4CFF8310-BF2A-4B06-BF0C-25D70BF42DF2}"/>
    <dgm:cxn modelId="{1EBD3302-C5CD-45DF-8235-5F35509FB24D}" srcId="{F2EE9C74-8CA0-4775-8BF3-DC83FDDA99B2}" destId="{999E56BD-F1B8-473E-9DE5-0FEF9CE54003}" srcOrd="2" destOrd="0" parTransId="{FEB01089-480D-477C-B969-944DA53F3371}" sibTransId="{9A2D8BB0-2C19-40B9-B04A-B7E1E042685F}"/>
    <dgm:cxn modelId="{F11287B3-A2DF-4810-9BD0-57670D3C2997}" type="presOf" srcId="{2D786EBA-04A1-4F04-8E5B-F4D91820D209}" destId="{A2C55D08-2FF4-42C8-94CF-E7F78C19DADD}" srcOrd="0" destOrd="0" presId="urn:microsoft.com/office/officeart/2005/8/layout/hList7"/>
    <dgm:cxn modelId="{B7157C9D-A78E-4895-9AF0-0C49A1408E55}" type="presOf" srcId="{4CFF8310-BF2A-4B06-BF0C-25D70BF42DF2}" destId="{E12950F0-2D70-4673-A57A-F806510AB55E}" srcOrd="0" destOrd="0" presId="urn:microsoft.com/office/officeart/2005/8/layout/hList7"/>
    <dgm:cxn modelId="{6DB9B9ED-1BFA-4A01-A225-EB6F58528ACB}" type="presOf" srcId="{AC0203E7-BEBB-4DC2-B9F9-0D27EC7DFC5F}" destId="{193C11AC-6ABF-40B5-B466-4E41C834A8DD}" srcOrd="1" destOrd="0" presId="urn:microsoft.com/office/officeart/2005/8/layout/hList7"/>
    <dgm:cxn modelId="{9124C0BE-0083-464B-8E54-F96FDB763976}" type="presOf" srcId="{B5D225B7-EDA4-4C9F-8CF5-F4ED1056F9D3}" destId="{1888C312-1AF1-4486-814D-3660EE3EF014}" srcOrd="0" destOrd="0" presId="urn:microsoft.com/office/officeart/2005/8/layout/hList7"/>
    <dgm:cxn modelId="{549E3F21-02A2-46DD-A88E-70B1DEF54990}" type="presOf" srcId="{AC0203E7-BEBB-4DC2-B9F9-0D27EC7DFC5F}" destId="{2D732FA9-EA40-4D2C-AFE8-D56EACF2758F}" srcOrd="0" destOrd="0" presId="urn:microsoft.com/office/officeart/2005/8/layout/hList7"/>
    <dgm:cxn modelId="{E7910CD8-C0A6-482D-907E-175662E4534C}" type="presOf" srcId="{B5D225B7-EDA4-4C9F-8CF5-F4ED1056F9D3}" destId="{A41C4C6D-E528-4F39-871C-BB6B483334DC}" srcOrd="1" destOrd="0" presId="urn:microsoft.com/office/officeart/2005/8/layout/hList7"/>
    <dgm:cxn modelId="{368ED059-B6D4-492E-9838-4CE84CCDBEB5}" type="presParOf" srcId="{518812CE-F89F-4934-9257-7C32272A37F5}" destId="{3C502531-21A0-4ACD-B36D-F0CC2C809FD5}" srcOrd="0" destOrd="0" presId="urn:microsoft.com/office/officeart/2005/8/layout/hList7"/>
    <dgm:cxn modelId="{668C0418-7BD1-40E3-A4D9-F501CB221E81}" type="presParOf" srcId="{518812CE-F89F-4934-9257-7C32272A37F5}" destId="{2F2BFBE7-9B08-45F1-A228-FB4BDC812A66}" srcOrd="1" destOrd="0" presId="urn:microsoft.com/office/officeart/2005/8/layout/hList7"/>
    <dgm:cxn modelId="{54DE1A8E-ED75-4F33-B890-558748CD5D5A}" type="presParOf" srcId="{2F2BFBE7-9B08-45F1-A228-FB4BDC812A66}" destId="{2869F334-3EAF-4217-9079-444F7AC29233}" srcOrd="0" destOrd="0" presId="urn:microsoft.com/office/officeart/2005/8/layout/hList7"/>
    <dgm:cxn modelId="{C2B392ED-A7C0-4EAD-AB8F-6B7B13A5F607}" type="presParOf" srcId="{2869F334-3EAF-4217-9079-444F7AC29233}" destId="{2D732FA9-EA40-4D2C-AFE8-D56EACF2758F}" srcOrd="0" destOrd="0" presId="urn:microsoft.com/office/officeart/2005/8/layout/hList7"/>
    <dgm:cxn modelId="{7375E372-E792-4123-9F03-0FC5C69BD6D7}" type="presParOf" srcId="{2869F334-3EAF-4217-9079-444F7AC29233}" destId="{193C11AC-6ABF-40B5-B466-4E41C834A8DD}" srcOrd="1" destOrd="0" presId="urn:microsoft.com/office/officeart/2005/8/layout/hList7"/>
    <dgm:cxn modelId="{699A8E70-18B9-46E1-928A-C6E449EECEA7}" type="presParOf" srcId="{2869F334-3EAF-4217-9079-444F7AC29233}" destId="{0F49C48E-1514-4C18-A04B-C8E2D82F1A2C}" srcOrd="2" destOrd="0" presId="urn:microsoft.com/office/officeart/2005/8/layout/hList7"/>
    <dgm:cxn modelId="{CD982ABD-E39A-4FF9-BD9B-667A9BF00B41}" type="presParOf" srcId="{2869F334-3EAF-4217-9079-444F7AC29233}" destId="{027E47A7-9F2A-4B01-98ED-B40DD40433C6}" srcOrd="3" destOrd="0" presId="urn:microsoft.com/office/officeart/2005/8/layout/hList7"/>
    <dgm:cxn modelId="{B6B31797-B60F-4C60-8738-A7E2B422AD79}" type="presParOf" srcId="{2F2BFBE7-9B08-45F1-A228-FB4BDC812A66}" destId="{A2C55D08-2FF4-42C8-94CF-E7F78C19DADD}" srcOrd="1" destOrd="0" presId="urn:microsoft.com/office/officeart/2005/8/layout/hList7"/>
    <dgm:cxn modelId="{70EFF67C-6BD0-4436-A0BB-7252D1773ACA}" type="presParOf" srcId="{2F2BFBE7-9B08-45F1-A228-FB4BDC812A66}" destId="{CCAB4487-4166-4F95-A368-67F7F3A09D2F}" srcOrd="2" destOrd="0" presId="urn:microsoft.com/office/officeart/2005/8/layout/hList7"/>
    <dgm:cxn modelId="{8D7EA8A2-918F-4775-BA9C-19C444302041}" type="presParOf" srcId="{CCAB4487-4166-4F95-A368-67F7F3A09D2F}" destId="{1888C312-1AF1-4486-814D-3660EE3EF014}" srcOrd="0" destOrd="0" presId="urn:microsoft.com/office/officeart/2005/8/layout/hList7"/>
    <dgm:cxn modelId="{17547E3D-8F48-4735-850D-086F05EFAB55}" type="presParOf" srcId="{CCAB4487-4166-4F95-A368-67F7F3A09D2F}" destId="{A41C4C6D-E528-4F39-871C-BB6B483334DC}" srcOrd="1" destOrd="0" presId="urn:microsoft.com/office/officeart/2005/8/layout/hList7"/>
    <dgm:cxn modelId="{971AC4A3-A50F-4F66-B310-D4EC9B9C4920}" type="presParOf" srcId="{CCAB4487-4166-4F95-A368-67F7F3A09D2F}" destId="{0674BFE2-F9B8-4564-B29C-A24176E8FAE6}" srcOrd="2" destOrd="0" presId="urn:microsoft.com/office/officeart/2005/8/layout/hList7"/>
    <dgm:cxn modelId="{C05BD82B-6D4E-456E-BE65-BA2CA28E920B}" type="presParOf" srcId="{CCAB4487-4166-4F95-A368-67F7F3A09D2F}" destId="{6A92F04A-4F26-4A86-94DD-73460F72BF92}" srcOrd="3" destOrd="0" presId="urn:microsoft.com/office/officeart/2005/8/layout/hList7"/>
    <dgm:cxn modelId="{3AA82DF3-2DD3-4026-AB14-A7659B27B26D}" type="presParOf" srcId="{2F2BFBE7-9B08-45F1-A228-FB4BDC812A66}" destId="{E12950F0-2D70-4673-A57A-F806510AB55E}" srcOrd="3" destOrd="0" presId="urn:microsoft.com/office/officeart/2005/8/layout/hList7"/>
    <dgm:cxn modelId="{435601A1-0AF4-4E6B-B453-230AF8EB8A07}" type="presParOf" srcId="{2F2BFBE7-9B08-45F1-A228-FB4BDC812A66}" destId="{9C41334B-6FA7-4D3F-B0B0-DD31B0C8A746}" srcOrd="4" destOrd="0" presId="urn:microsoft.com/office/officeart/2005/8/layout/hList7"/>
    <dgm:cxn modelId="{78CD5A31-A416-4F00-9BA2-5C5008569A5E}" type="presParOf" srcId="{9C41334B-6FA7-4D3F-B0B0-DD31B0C8A746}" destId="{5AE7603B-F316-43C3-A3AC-1212755C1441}" srcOrd="0" destOrd="0" presId="urn:microsoft.com/office/officeart/2005/8/layout/hList7"/>
    <dgm:cxn modelId="{C32A02A9-C8C1-44B4-B53C-BDCC4D76601F}" type="presParOf" srcId="{9C41334B-6FA7-4D3F-B0B0-DD31B0C8A746}" destId="{B861E28F-15C8-44EA-A4D7-F871068CA509}" srcOrd="1" destOrd="0" presId="urn:microsoft.com/office/officeart/2005/8/layout/hList7"/>
    <dgm:cxn modelId="{15FF2D77-0402-49B6-A71E-795E781A7465}" type="presParOf" srcId="{9C41334B-6FA7-4D3F-B0B0-DD31B0C8A746}" destId="{CC826BBA-CE74-47B2-B621-AF35D6BDDED1}" srcOrd="2" destOrd="0" presId="urn:microsoft.com/office/officeart/2005/8/layout/hList7"/>
    <dgm:cxn modelId="{57798D94-F05D-4C67-9E61-46177F912B49}" type="presParOf" srcId="{9C41334B-6FA7-4D3F-B0B0-DD31B0C8A746}" destId="{F1B8E290-1F25-4EF3-B0B5-B2530DF5DFA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C05C23-6DBB-46FE-8A22-CDB77581A8F9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02B47954-DD8E-48F1-81D8-00B692C33AD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2A9B8EC-8CE6-43C9-AB57-9D5EFA632EFE}" type="parTrans" cxnId="{9458677E-379A-414D-8623-0B69D49A0DAF}">
      <dgm:prSet/>
      <dgm:spPr/>
      <dgm:t>
        <a:bodyPr/>
        <a:lstStyle/>
        <a:p>
          <a:endParaRPr lang="en-US"/>
        </a:p>
      </dgm:t>
    </dgm:pt>
    <dgm:pt modelId="{0F9B9E5B-855C-41FC-80BF-D12CFE1103A0}" type="sibTrans" cxnId="{9458677E-379A-414D-8623-0B69D49A0DAF}">
      <dgm:prSet/>
      <dgm:spPr/>
      <dgm:t>
        <a:bodyPr/>
        <a:lstStyle/>
        <a:p>
          <a:endParaRPr lang="en-US"/>
        </a:p>
      </dgm:t>
    </dgm:pt>
    <dgm:pt modelId="{1F667D2C-65F5-42A2-8054-D9C89E013BE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697B798-BFC6-4ADE-90AB-E4587E7DFF1D}" type="parTrans" cxnId="{176BCEB1-4635-40BB-A6F7-D9B39E5348DF}">
      <dgm:prSet/>
      <dgm:spPr/>
      <dgm:t>
        <a:bodyPr/>
        <a:lstStyle/>
        <a:p>
          <a:endParaRPr lang="en-US"/>
        </a:p>
      </dgm:t>
    </dgm:pt>
    <dgm:pt modelId="{6DD5BE5E-F2B2-45EF-86FF-58EFEF4D4DA9}" type="sibTrans" cxnId="{176BCEB1-4635-40BB-A6F7-D9B39E5348DF}">
      <dgm:prSet/>
      <dgm:spPr/>
      <dgm:t>
        <a:bodyPr/>
        <a:lstStyle/>
        <a:p>
          <a:endParaRPr lang="en-US"/>
        </a:p>
      </dgm:t>
    </dgm:pt>
    <dgm:pt modelId="{1D5F5C19-37B7-4921-A486-2EE3ACE52F5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64922F7-777D-4066-9215-EB773D6631C1}" type="parTrans" cxnId="{8F8B2920-EB88-4FB0-9E9C-CF43BB1D5785}">
      <dgm:prSet/>
      <dgm:spPr/>
      <dgm:t>
        <a:bodyPr/>
        <a:lstStyle/>
        <a:p>
          <a:endParaRPr lang="en-US"/>
        </a:p>
      </dgm:t>
    </dgm:pt>
    <dgm:pt modelId="{8EDF2433-221F-4C3F-B194-197722B71D4F}" type="sibTrans" cxnId="{8F8B2920-EB88-4FB0-9E9C-CF43BB1D5785}">
      <dgm:prSet/>
      <dgm:spPr/>
      <dgm:t>
        <a:bodyPr/>
        <a:lstStyle/>
        <a:p>
          <a:endParaRPr lang="en-US"/>
        </a:p>
      </dgm:t>
    </dgm:pt>
    <dgm:pt modelId="{57CF1651-A998-4176-AAFE-AB5EFCE4DBA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668FC5E-29D0-4C77-BBFE-FE392530A339}" type="sibTrans" cxnId="{9B87364C-24EB-4FE7-8DDB-116AFCAF9D2F}">
      <dgm:prSet/>
      <dgm:spPr/>
      <dgm:t>
        <a:bodyPr/>
        <a:lstStyle/>
        <a:p>
          <a:endParaRPr lang="en-US"/>
        </a:p>
      </dgm:t>
    </dgm:pt>
    <dgm:pt modelId="{8C31CF99-1390-4870-9EDE-89B758B950E5}" type="parTrans" cxnId="{9B87364C-24EB-4FE7-8DDB-116AFCAF9D2F}">
      <dgm:prSet/>
      <dgm:spPr/>
      <dgm:t>
        <a:bodyPr/>
        <a:lstStyle/>
        <a:p>
          <a:endParaRPr lang="en-US"/>
        </a:p>
      </dgm:t>
    </dgm:pt>
    <dgm:pt modelId="{44D5F1FA-556D-4700-B591-439D0355BCB0}" type="pres">
      <dgm:prSet presAssocID="{23C05C23-6DBB-46FE-8A22-CDB77581A8F9}" presName="Name0" presStyleCnt="0">
        <dgm:presLayoutVars>
          <dgm:dir/>
        </dgm:presLayoutVars>
      </dgm:prSet>
      <dgm:spPr/>
    </dgm:pt>
    <dgm:pt modelId="{A6F82F01-6BF4-4C18-A5C6-FD67B5AFB12A}" type="pres">
      <dgm:prSet presAssocID="{02B47954-DD8E-48F1-81D8-00B692C33ADA}" presName="composite" presStyleCnt="0"/>
      <dgm:spPr/>
    </dgm:pt>
    <dgm:pt modelId="{D3866DC9-F4BC-4062-A309-37F9E4C524BB}" type="pres">
      <dgm:prSet presAssocID="{02B47954-DD8E-48F1-81D8-00B692C33ADA}" presName="Image" presStyleLbl="align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solidFill>
            <a:srgbClr val="C00000"/>
          </a:solidFill>
        </a:ln>
      </dgm:spPr>
    </dgm:pt>
    <dgm:pt modelId="{27251764-7663-4272-85FF-CC987BF5E24A}" type="pres">
      <dgm:prSet presAssocID="{02B47954-DD8E-48F1-81D8-00B692C33ADA}" presName="Paren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EE397-547C-4168-8255-9A134941A315}" type="pres">
      <dgm:prSet presAssocID="{0F9B9E5B-855C-41FC-80BF-D12CFE1103A0}" presName="sibTrans" presStyleCnt="0"/>
      <dgm:spPr/>
    </dgm:pt>
    <dgm:pt modelId="{8AE5F8A8-CB66-4FC5-B2F0-B580D01CA96A}" type="pres">
      <dgm:prSet presAssocID="{57CF1651-A998-4176-AAFE-AB5EFCE4DBAB}" presName="composite" presStyleCnt="0"/>
      <dgm:spPr/>
    </dgm:pt>
    <dgm:pt modelId="{AA2BEF7A-1995-4132-A6BF-3801BBDA1DAC}" type="pres">
      <dgm:prSet presAssocID="{57CF1651-A998-4176-AAFE-AB5EFCE4DBAB}" presName="Image" presStyleLbl="align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... &gt; Industrie &gt; Chemische Spezialitäten &gt; LabChem / e-grade chemicals"/>
        </a:ext>
      </dgm:extLst>
    </dgm:pt>
    <dgm:pt modelId="{D396DE80-7737-4537-A3BD-04BC874398DA}" type="pres">
      <dgm:prSet presAssocID="{57CF1651-A998-4176-AAFE-AB5EFCE4DBAB}" presName="Paren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A7E420-6668-41D0-85F3-920AAB90D828}" type="pres">
      <dgm:prSet presAssocID="{2668FC5E-29D0-4C77-BBFE-FE392530A339}" presName="sibTrans" presStyleCnt="0"/>
      <dgm:spPr/>
    </dgm:pt>
    <dgm:pt modelId="{11A845A8-8E82-44DE-852C-05CFEA34482C}" type="pres">
      <dgm:prSet presAssocID="{1F667D2C-65F5-42A2-8054-D9C89E013BEA}" presName="composite" presStyleCnt="0"/>
      <dgm:spPr/>
    </dgm:pt>
    <dgm:pt modelId="{C3EA6DE9-3E85-46BA-9D86-C9F031DA0F7B}" type="pres">
      <dgm:prSet presAssocID="{1F667D2C-65F5-42A2-8054-D9C89E013BEA}" presName="Image" presStyleLbl="align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As young learners most of us held teachers in high esteem – “How ..."/>
        </a:ext>
      </dgm:extLst>
    </dgm:pt>
    <dgm:pt modelId="{41DF354B-8BCF-4959-B68E-9319B07BB83E}" type="pres">
      <dgm:prSet presAssocID="{1F667D2C-65F5-42A2-8054-D9C89E013BEA}" presName="Paren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184A0-6CEB-4C17-90F2-1001172547E0}" type="pres">
      <dgm:prSet presAssocID="{6DD5BE5E-F2B2-45EF-86FF-58EFEF4D4DA9}" presName="sibTrans" presStyleCnt="0"/>
      <dgm:spPr/>
    </dgm:pt>
    <dgm:pt modelId="{C4A8D20B-4FD7-4290-B4F7-CD13A5064017}" type="pres">
      <dgm:prSet presAssocID="{1D5F5C19-37B7-4921-A486-2EE3ACE52F50}" presName="composite" presStyleCnt="0"/>
      <dgm:spPr/>
    </dgm:pt>
    <dgm:pt modelId="{C76C34A4-AB71-4610-A7B8-B300CF944875}" type="pres">
      <dgm:prSet presAssocID="{1D5F5C19-37B7-4921-A486-2EE3ACE52F50}" presName="Image" presStyleLbl="align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technical-sales.png"/>
        </a:ext>
      </dgm:extLst>
    </dgm:pt>
    <dgm:pt modelId="{793C113B-A785-4373-A148-7EDFF7485D89}" type="pres">
      <dgm:prSet presAssocID="{1D5F5C19-37B7-4921-A486-2EE3ACE52F50}" presName="Paren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8B2920-EB88-4FB0-9E9C-CF43BB1D5785}" srcId="{23C05C23-6DBB-46FE-8A22-CDB77581A8F9}" destId="{1D5F5C19-37B7-4921-A486-2EE3ACE52F50}" srcOrd="3" destOrd="0" parTransId="{B64922F7-777D-4066-9215-EB773D6631C1}" sibTransId="{8EDF2433-221F-4C3F-B194-197722B71D4F}"/>
    <dgm:cxn modelId="{176BCEB1-4635-40BB-A6F7-D9B39E5348DF}" srcId="{23C05C23-6DBB-46FE-8A22-CDB77581A8F9}" destId="{1F667D2C-65F5-42A2-8054-D9C89E013BEA}" srcOrd="2" destOrd="0" parTransId="{9697B798-BFC6-4ADE-90AB-E4587E7DFF1D}" sibTransId="{6DD5BE5E-F2B2-45EF-86FF-58EFEF4D4DA9}"/>
    <dgm:cxn modelId="{59D1D8EA-E200-4F31-ADFA-C62821C1CEB5}" type="presOf" srcId="{1D5F5C19-37B7-4921-A486-2EE3ACE52F50}" destId="{793C113B-A785-4373-A148-7EDFF7485D89}" srcOrd="0" destOrd="0" presId="urn:microsoft.com/office/officeart/2008/layout/PictureAccentBlocks"/>
    <dgm:cxn modelId="{100B66B7-D3DC-4E4A-8476-D5B78BCADEE2}" type="presOf" srcId="{23C05C23-6DBB-46FE-8A22-CDB77581A8F9}" destId="{44D5F1FA-556D-4700-B591-439D0355BCB0}" srcOrd="0" destOrd="0" presId="urn:microsoft.com/office/officeart/2008/layout/PictureAccentBlocks"/>
    <dgm:cxn modelId="{9A95431B-B25C-4259-ACA5-17C075646FD4}" type="presOf" srcId="{57CF1651-A998-4176-AAFE-AB5EFCE4DBAB}" destId="{D396DE80-7737-4537-A3BD-04BC874398DA}" srcOrd="0" destOrd="0" presId="urn:microsoft.com/office/officeart/2008/layout/PictureAccentBlocks"/>
    <dgm:cxn modelId="{9458677E-379A-414D-8623-0B69D49A0DAF}" srcId="{23C05C23-6DBB-46FE-8A22-CDB77581A8F9}" destId="{02B47954-DD8E-48F1-81D8-00B692C33ADA}" srcOrd="0" destOrd="0" parTransId="{B2A9B8EC-8CE6-43C9-AB57-9D5EFA632EFE}" sibTransId="{0F9B9E5B-855C-41FC-80BF-D12CFE1103A0}"/>
    <dgm:cxn modelId="{AFCC265D-EC53-494E-A4A0-1560731F253D}" type="presOf" srcId="{02B47954-DD8E-48F1-81D8-00B692C33ADA}" destId="{27251764-7663-4272-85FF-CC987BF5E24A}" srcOrd="0" destOrd="0" presId="urn:microsoft.com/office/officeart/2008/layout/PictureAccentBlocks"/>
    <dgm:cxn modelId="{889FC3C3-00AD-4E63-995A-155C158A59A8}" type="presOf" srcId="{1F667D2C-65F5-42A2-8054-D9C89E013BEA}" destId="{41DF354B-8BCF-4959-B68E-9319B07BB83E}" srcOrd="0" destOrd="0" presId="urn:microsoft.com/office/officeart/2008/layout/PictureAccentBlocks"/>
    <dgm:cxn modelId="{9B87364C-24EB-4FE7-8DDB-116AFCAF9D2F}" srcId="{23C05C23-6DBB-46FE-8A22-CDB77581A8F9}" destId="{57CF1651-A998-4176-AAFE-AB5EFCE4DBAB}" srcOrd="1" destOrd="0" parTransId="{8C31CF99-1390-4870-9EDE-89B758B950E5}" sibTransId="{2668FC5E-29D0-4C77-BBFE-FE392530A339}"/>
    <dgm:cxn modelId="{A71B9336-768A-4013-B8DD-AED06FC8AE59}" type="presParOf" srcId="{44D5F1FA-556D-4700-B591-439D0355BCB0}" destId="{A6F82F01-6BF4-4C18-A5C6-FD67B5AFB12A}" srcOrd="0" destOrd="0" presId="urn:microsoft.com/office/officeart/2008/layout/PictureAccentBlocks"/>
    <dgm:cxn modelId="{59938F09-B762-45F2-B3CC-887DE0C364A3}" type="presParOf" srcId="{A6F82F01-6BF4-4C18-A5C6-FD67B5AFB12A}" destId="{D3866DC9-F4BC-4062-A309-37F9E4C524BB}" srcOrd="0" destOrd="0" presId="urn:microsoft.com/office/officeart/2008/layout/PictureAccentBlocks"/>
    <dgm:cxn modelId="{C67761A2-D0C1-4B07-9133-1B1C5801FFD0}" type="presParOf" srcId="{A6F82F01-6BF4-4C18-A5C6-FD67B5AFB12A}" destId="{27251764-7663-4272-85FF-CC987BF5E24A}" srcOrd="1" destOrd="0" presId="urn:microsoft.com/office/officeart/2008/layout/PictureAccentBlocks"/>
    <dgm:cxn modelId="{D650376C-7816-433A-90A0-08BCF6141721}" type="presParOf" srcId="{44D5F1FA-556D-4700-B591-439D0355BCB0}" destId="{79FEE397-547C-4168-8255-9A134941A315}" srcOrd="1" destOrd="0" presId="urn:microsoft.com/office/officeart/2008/layout/PictureAccentBlocks"/>
    <dgm:cxn modelId="{D78CBFCE-5287-4542-AFC0-B257E97565F2}" type="presParOf" srcId="{44D5F1FA-556D-4700-B591-439D0355BCB0}" destId="{8AE5F8A8-CB66-4FC5-B2F0-B580D01CA96A}" srcOrd="2" destOrd="0" presId="urn:microsoft.com/office/officeart/2008/layout/PictureAccentBlocks"/>
    <dgm:cxn modelId="{956F74B1-A099-462D-9F3C-6D99932EBAE3}" type="presParOf" srcId="{8AE5F8A8-CB66-4FC5-B2F0-B580D01CA96A}" destId="{AA2BEF7A-1995-4132-A6BF-3801BBDA1DAC}" srcOrd="0" destOrd="0" presId="urn:microsoft.com/office/officeart/2008/layout/PictureAccentBlocks"/>
    <dgm:cxn modelId="{A88D946D-F155-462D-A44A-EC8877B6F7D9}" type="presParOf" srcId="{8AE5F8A8-CB66-4FC5-B2F0-B580D01CA96A}" destId="{D396DE80-7737-4537-A3BD-04BC874398DA}" srcOrd="1" destOrd="0" presId="urn:microsoft.com/office/officeart/2008/layout/PictureAccentBlocks"/>
    <dgm:cxn modelId="{86EFD0E5-8260-4E2E-A298-71653029FF29}" type="presParOf" srcId="{44D5F1FA-556D-4700-B591-439D0355BCB0}" destId="{A7A7E420-6668-41D0-85F3-920AAB90D828}" srcOrd="3" destOrd="0" presId="urn:microsoft.com/office/officeart/2008/layout/PictureAccentBlocks"/>
    <dgm:cxn modelId="{AB7CA274-C4A0-4DE0-8EF2-1D2ACAB6B17B}" type="presParOf" srcId="{44D5F1FA-556D-4700-B591-439D0355BCB0}" destId="{11A845A8-8E82-44DE-852C-05CFEA34482C}" srcOrd="4" destOrd="0" presId="urn:microsoft.com/office/officeart/2008/layout/PictureAccentBlocks"/>
    <dgm:cxn modelId="{E66B820E-D7DD-4E6B-AE5F-675C3528029B}" type="presParOf" srcId="{11A845A8-8E82-44DE-852C-05CFEA34482C}" destId="{C3EA6DE9-3E85-46BA-9D86-C9F031DA0F7B}" srcOrd="0" destOrd="0" presId="urn:microsoft.com/office/officeart/2008/layout/PictureAccentBlocks"/>
    <dgm:cxn modelId="{7B05DCBC-BBF7-425C-B805-D19A341445AA}" type="presParOf" srcId="{11A845A8-8E82-44DE-852C-05CFEA34482C}" destId="{41DF354B-8BCF-4959-B68E-9319B07BB83E}" srcOrd="1" destOrd="0" presId="urn:microsoft.com/office/officeart/2008/layout/PictureAccentBlocks"/>
    <dgm:cxn modelId="{F6175442-10D6-4F64-B469-64EFEFDC9E44}" type="presParOf" srcId="{44D5F1FA-556D-4700-B591-439D0355BCB0}" destId="{322184A0-6CEB-4C17-90F2-1001172547E0}" srcOrd="5" destOrd="0" presId="urn:microsoft.com/office/officeart/2008/layout/PictureAccentBlocks"/>
    <dgm:cxn modelId="{161E5568-5BCA-4C4B-BC3D-7541C70CCE35}" type="presParOf" srcId="{44D5F1FA-556D-4700-B591-439D0355BCB0}" destId="{C4A8D20B-4FD7-4290-B4F7-CD13A5064017}" srcOrd="6" destOrd="0" presId="urn:microsoft.com/office/officeart/2008/layout/PictureAccentBlocks"/>
    <dgm:cxn modelId="{E667F1F5-2895-4211-BD2B-6C6A486EAE0D}" type="presParOf" srcId="{C4A8D20B-4FD7-4290-B4F7-CD13A5064017}" destId="{C76C34A4-AB71-4610-A7B8-B300CF944875}" srcOrd="0" destOrd="0" presId="urn:microsoft.com/office/officeart/2008/layout/PictureAccentBlocks"/>
    <dgm:cxn modelId="{DB3F1C9A-FA52-4BAA-9A98-BDF3F1D424B5}" type="presParOf" srcId="{C4A8D20B-4FD7-4290-B4F7-CD13A5064017}" destId="{793C113B-A785-4373-A148-7EDFF7485D89}" srcOrd="1" destOrd="0" presId="urn:microsoft.com/office/officeart/2008/layout/PictureAccentBlock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6B758B-83CC-48F6-AEC8-EE60CD6EAA8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1" csCatId="colorful" phldr="1"/>
      <dgm:spPr/>
    </dgm:pt>
    <dgm:pt modelId="{910B844C-3A46-4DA6-9208-5BC007221E09}">
      <dgm:prSet phldrT="[Text]" custT="1"/>
      <dgm:spPr/>
      <dgm:t>
        <a:bodyPr/>
        <a:lstStyle/>
        <a:p>
          <a:r>
            <a:rPr lang="en-US" sz="1800" dirty="0" err="1" smtClean="0"/>
            <a:t>Bioprodutos</a:t>
          </a:r>
          <a:r>
            <a:rPr lang="en-US" sz="1800" dirty="0" smtClean="0"/>
            <a:t> e </a:t>
          </a:r>
          <a:r>
            <a:rPr lang="en-US" sz="1800" dirty="0" err="1" smtClean="0"/>
            <a:t>Bioprocessos</a:t>
          </a:r>
          <a:endParaRPr lang="en-US" sz="1800" dirty="0"/>
        </a:p>
      </dgm:t>
    </dgm:pt>
    <dgm:pt modelId="{2DB9AAFB-C8C8-4C58-8D60-CF3AA65325E4}" type="parTrans" cxnId="{9582D033-E3A3-4491-B773-E7F01A4EB8AA}">
      <dgm:prSet/>
      <dgm:spPr/>
      <dgm:t>
        <a:bodyPr/>
        <a:lstStyle/>
        <a:p>
          <a:endParaRPr lang="en-US" sz="2800"/>
        </a:p>
      </dgm:t>
    </dgm:pt>
    <dgm:pt modelId="{AEA3DE27-B2F0-48A2-B1E9-CEE51E0FD153}" type="sibTrans" cxnId="{9582D033-E3A3-4491-B773-E7F01A4EB8AA}">
      <dgm:prSet/>
      <dgm:spPr/>
      <dgm:t>
        <a:bodyPr/>
        <a:lstStyle/>
        <a:p>
          <a:endParaRPr lang="en-US" sz="2800"/>
        </a:p>
      </dgm:t>
    </dgm:pt>
    <dgm:pt modelId="{14CCB8F5-1816-4F9C-8443-75DC833DA6D4}">
      <dgm:prSet phldrT="[Text]" custT="1"/>
      <dgm:spPr/>
      <dgm:t>
        <a:bodyPr/>
        <a:lstStyle/>
        <a:p>
          <a:r>
            <a:rPr lang="en-US" sz="1800" dirty="0" err="1" smtClean="0"/>
            <a:t>Energias</a:t>
          </a:r>
          <a:r>
            <a:rPr lang="en-US" sz="1800" dirty="0" smtClean="0"/>
            <a:t> </a:t>
          </a:r>
          <a:r>
            <a:rPr lang="en-US" sz="1800" dirty="0" err="1" smtClean="0"/>
            <a:t>Renováveis</a:t>
          </a:r>
          <a:endParaRPr lang="en-US" sz="1800" dirty="0"/>
        </a:p>
      </dgm:t>
    </dgm:pt>
    <dgm:pt modelId="{8216DC95-773A-4FBE-99EF-841479CA9457}" type="sibTrans" cxnId="{A3EE357A-9592-40A2-928F-A3F899B2EBF5}">
      <dgm:prSet/>
      <dgm:spPr/>
      <dgm:t>
        <a:bodyPr/>
        <a:lstStyle/>
        <a:p>
          <a:endParaRPr lang="en-US" sz="2800"/>
        </a:p>
      </dgm:t>
    </dgm:pt>
    <dgm:pt modelId="{0290BE1B-63C1-4EA8-86F8-F6803C6B7FC5}" type="parTrans" cxnId="{A3EE357A-9592-40A2-928F-A3F899B2EBF5}">
      <dgm:prSet/>
      <dgm:spPr/>
      <dgm:t>
        <a:bodyPr/>
        <a:lstStyle/>
        <a:p>
          <a:endParaRPr lang="en-US" sz="2800"/>
        </a:p>
      </dgm:t>
    </dgm:pt>
    <dgm:pt modelId="{90D4E64F-9D62-4CA1-A3BD-239536AD6DAD}">
      <dgm:prSet phldrT="[Text]" custT="1"/>
      <dgm:spPr/>
      <dgm:t>
        <a:bodyPr/>
        <a:lstStyle/>
        <a:p>
          <a:r>
            <a:rPr lang="en-US" sz="1800" dirty="0" err="1" smtClean="0"/>
            <a:t>Novos</a:t>
          </a:r>
          <a:r>
            <a:rPr lang="en-US" sz="1800" dirty="0" smtClean="0"/>
            <a:t> </a:t>
          </a:r>
          <a:r>
            <a:rPr lang="en-US" sz="1800" dirty="0" err="1" smtClean="0"/>
            <a:t>Materiais</a:t>
          </a:r>
          <a:endParaRPr lang="en-US" sz="1800" dirty="0"/>
        </a:p>
      </dgm:t>
    </dgm:pt>
    <dgm:pt modelId="{DF9E7F49-6C9A-4C4F-A850-DCC617FC9BB0}" type="sibTrans" cxnId="{B7511886-8053-490F-8EF1-1AC56ED8737F}">
      <dgm:prSet/>
      <dgm:spPr/>
      <dgm:t>
        <a:bodyPr/>
        <a:lstStyle/>
        <a:p>
          <a:endParaRPr lang="en-US" sz="2800"/>
        </a:p>
      </dgm:t>
    </dgm:pt>
    <dgm:pt modelId="{B895E2C3-25BF-4688-9503-83002FDC194A}" type="parTrans" cxnId="{B7511886-8053-490F-8EF1-1AC56ED8737F}">
      <dgm:prSet/>
      <dgm:spPr/>
      <dgm:t>
        <a:bodyPr/>
        <a:lstStyle/>
        <a:p>
          <a:endParaRPr lang="en-US" sz="2800"/>
        </a:p>
      </dgm:t>
    </dgm:pt>
    <dgm:pt modelId="{00E5BF3F-16C6-4052-81F6-A97A22E8A82C}">
      <dgm:prSet phldrT="[Text]" custT="1"/>
      <dgm:spPr/>
      <dgm:t>
        <a:bodyPr/>
        <a:lstStyle/>
        <a:p>
          <a:r>
            <a:rPr lang="en-US" sz="1800" dirty="0" err="1" smtClean="0"/>
            <a:t>Simulação</a:t>
          </a:r>
          <a:r>
            <a:rPr lang="en-US" sz="1800" dirty="0" smtClean="0"/>
            <a:t> Molecular</a:t>
          </a:r>
          <a:endParaRPr lang="en-US" sz="1800" dirty="0"/>
        </a:p>
      </dgm:t>
    </dgm:pt>
    <dgm:pt modelId="{7B732411-A19A-4799-8238-C2C291220289}" type="sibTrans" cxnId="{FBC576EC-F72C-411E-8C31-8F618B64AB09}">
      <dgm:prSet/>
      <dgm:spPr/>
      <dgm:t>
        <a:bodyPr/>
        <a:lstStyle/>
        <a:p>
          <a:endParaRPr lang="en-US" sz="2800"/>
        </a:p>
      </dgm:t>
    </dgm:pt>
    <dgm:pt modelId="{B304E52E-56EC-4CC2-9D0C-E726AB9A506F}" type="parTrans" cxnId="{FBC576EC-F72C-411E-8C31-8F618B64AB09}">
      <dgm:prSet/>
      <dgm:spPr/>
      <dgm:t>
        <a:bodyPr/>
        <a:lstStyle/>
        <a:p>
          <a:endParaRPr lang="en-US" sz="2800"/>
        </a:p>
      </dgm:t>
    </dgm:pt>
    <dgm:pt modelId="{C6414CD7-F0EA-4AEE-B630-ABB03016E129}">
      <dgm:prSet phldrT="[Text]" custT="1"/>
      <dgm:spPr/>
      <dgm:t>
        <a:bodyPr/>
        <a:lstStyle/>
        <a:p>
          <a:r>
            <a:rPr lang="en-US" sz="1800" dirty="0" err="1" smtClean="0"/>
            <a:t>Nanotecnologia</a:t>
          </a:r>
          <a:endParaRPr lang="en-US" sz="1800" dirty="0"/>
        </a:p>
      </dgm:t>
    </dgm:pt>
    <dgm:pt modelId="{21BAE457-9A11-4122-8D53-B014A155C123}" type="sibTrans" cxnId="{B6531710-439B-491B-AF99-B48E7E052D9C}">
      <dgm:prSet/>
      <dgm:spPr/>
      <dgm:t>
        <a:bodyPr/>
        <a:lstStyle/>
        <a:p>
          <a:endParaRPr lang="en-US" sz="2800"/>
        </a:p>
      </dgm:t>
    </dgm:pt>
    <dgm:pt modelId="{4035672B-CB71-4093-B647-F202703BBE7C}" type="parTrans" cxnId="{B6531710-439B-491B-AF99-B48E7E052D9C}">
      <dgm:prSet/>
      <dgm:spPr/>
      <dgm:t>
        <a:bodyPr/>
        <a:lstStyle/>
        <a:p>
          <a:endParaRPr lang="en-US" sz="2800"/>
        </a:p>
      </dgm:t>
    </dgm:pt>
    <dgm:pt modelId="{0079D6A7-CBCF-4491-903C-71F4AEA662BF}">
      <dgm:prSet phldrT="[Text]" custT="1"/>
      <dgm:spPr/>
      <dgm:t>
        <a:bodyPr/>
        <a:lstStyle/>
        <a:p>
          <a:r>
            <a:rPr lang="en-US" sz="1800" dirty="0" err="1" smtClean="0"/>
            <a:t>Desenvolvimento</a:t>
          </a:r>
          <a:r>
            <a:rPr lang="en-US" sz="1800" dirty="0" smtClean="0"/>
            <a:t> </a:t>
          </a:r>
          <a:r>
            <a:rPr lang="en-US" sz="1800" dirty="0" err="1" smtClean="0"/>
            <a:t>Sustentável</a:t>
          </a:r>
          <a:endParaRPr lang="en-US" sz="1800" dirty="0"/>
        </a:p>
      </dgm:t>
    </dgm:pt>
    <dgm:pt modelId="{5020972B-F75F-4F76-9CB6-575AD8DDC6D3}" type="sibTrans" cxnId="{B96C63B3-E586-4EBA-B6F2-B7DB0339C46E}">
      <dgm:prSet/>
      <dgm:spPr/>
      <dgm:t>
        <a:bodyPr/>
        <a:lstStyle/>
        <a:p>
          <a:endParaRPr lang="en-US" sz="2800"/>
        </a:p>
      </dgm:t>
    </dgm:pt>
    <dgm:pt modelId="{67DD7090-8DB7-46A4-9FB3-E19F739C9940}" type="parTrans" cxnId="{B96C63B3-E586-4EBA-B6F2-B7DB0339C46E}">
      <dgm:prSet/>
      <dgm:spPr/>
      <dgm:t>
        <a:bodyPr/>
        <a:lstStyle/>
        <a:p>
          <a:endParaRPr lang="en-US" sz="2800"/>
        </a:p>
      </dgm:t>
    </dgm:pt>
    <dgm:pt modelId="{04205BB2-1798-4D07-A3C7-8269C736BAE9}" type="pres">
      <dgm:prSet presAssocID="{316B758B-83CC-48F6-AEC8-EE60CD6EAA88}" presName="Name0" presStyleCnt="0">
        <dgm:presLayoutVars>
          <dgm:dir/>
          <dgm:resizeHandles val="exact"/>
        </dgm:presLayoutVars>
      </dgm:prSet>
      <dgm:spPr/>
    </dgm:pt>
    <dgm:pt modelId="{EE43E352-9083-49D9-965E-33F84ECE536D}" type="pres">
      <dgm:prSet presAssocID="{910B844C-3A46-4DA6-9208-5BC007221E09}" presName="composite" presStyleCnt="0"/>
      <dgm:spPr/>
    </dgm:pt>
    <dgm:pt modelId="{F22FF32A-19D9-43FA-B120-223DEFB71D1B}" type="pres">
      <dgm:prSet presAssocID="{910B844C-3A46-4DA6-9208-5BC007221E09}" presName="rect1" presStyleLbl="b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extLst>
        <a:ext uri="{E40237B7-FDA0-4F09-8148-C483321AD2D9}">
          <dgm14:cNvPr xmlns:dgm14="http://schemas.microsoft.com/office/drawing/2010/diagram" id="0" name="" descr="http://www.canaoeste.com.br/imagens/uploads/conteudos/tb2_20120612103350RWUNjMfk2.png"/>
        </a:ext>
      </dgm:extLst>
    </dgm:pt>
    <dgm:pt modelId="{16EA684A-50B8-4529-A394-EB8637368503}" type="pres">
      <dgm:prSet presAssocID="{910B844C-3A46-4DA6-9208-5BC007221E09}" presName="wedgeRectCallout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E399C-D56D-4BF6-BA50-1D603793686F}" type="pres">
      <dgm:prSet presAssocID="{AEA3DE27-B2F0-48A2-B1E9-CEE51E0FD153}" presName="sibTrans" presStyleCnt="0"/>
      <dgm:spPr/>
    </dgm:pt>
    <dgm:pt modelId="{AC646DB6-905F-4B6E-B6CB-A04579FE3BB5}" type="pres">
      <dgm:prSet presAssocID="{0079D6A7-CBCF-4491-903C-71F4AEA662BF}" presName="composite" presStyleCnt="0"/>
      <dgm:spPr/>
    </dgm:pt>
    <dgm:pt modelId="{EB5A2469-3E4B-4BB7-89E4-C18390BAE902}" type="pres">
      <dgm:prSet presAssocID="{0079D6A7-CBCF-4491-903C-71F4AEA662BF}" presName="rect1" presStyleLbl="b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extLst>
        <a:ext uri="{E40237B7-FDA0-4F09-8148-C483321AD2D9}">
          <dgm14:cNvPr xmlns:dgm14="http://schemas.microsoft.com/office/drawing/2010/diagram" id="0" name="" descr="http://blog.cerbras.com.br/wp-content/uploads/2014/02/dicas-amibente-cerbras.jpg"/>
        </a:ext>
      </dgm:extLst>
    </dgm:pt>
    <dgm:pt modelId="{A36F087B-93AF-429E-9A49-370421E91A47}" type="pres">
      <dgm:prSet presAssocID="{0079D6A7-CBCF-4491-903C-71F4AEA662BF}" presName="wedgeRectCallout1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7E702-0F0D-4236-826B-76925ED8650C}" type="pres">
      <dgm:prSet presAssocID="{5020972B-F75F-4F76-9CB6-575AD8DDC6D3}" presName="sibTrans" presStyleCnt="0"/>
      <dgm:spPr/>
    </dgm:pt>
    <dgm:pt modelId="{6E7E2392-9ADC-4DE1-B1E0-15C581BB8421}" type="pres">
      <dgm:prSet presAssocID="{90D4E64F-9D62-4CA1-A3BD-239536AD6DAD}" presName="composite" presStyleCnt="0"/>
      <dgm:spPr/>
    </dgm:pt>
    <dgm:pt modelId="{D5F26389-FDFA-4BEB-8C01-C4DA20620B75}" type="pres">
      <dgm:prSet presAssocID="{90D4E64F-9D62-4CA1-A3BD-239536AD6DAD}" presName="rect1" presStyleLbl="b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extLst>
        <a:ext uri="{E40237B7-FDA0-4F09-8148-C483321AD2D9}">
          <dgm14:cNvPr xmlns:dgm14="http://schemas.microsoft.com/office/drawing/2010/diagram" id="0" name="" descr="https://d1o50x50snmhul.cloudfront.net/wp-content/uploads/2014/10/mg22429900.700-1_300.jpg"/>
        </a:ext>
      </dgm:extLst>
    </dgm:pt>
    <dgm:pt modelId="{EE749634-030F-47A6-93AB-4841F1B673E9}" type="pres">
      <dgm:prSet presAssocID="{90D4E64F-9D62-4CA1-A3BD-239536AD6DAD}" presName="wedgeRectCallout1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D9BD94-AA60-49E1-8CA9-C28CEE2F09C8}" type="pres">
      <dgm:prSet presAssocID="{DF9E7F49-6C9A-4C4F-A850-DCC617FC9BB0}" presName="sibTrans" presStyleCnt="0"/>
      <dgm:spPr/>
    </dgm:pt>
    <dgm:pt modelId="{A93A84C7-5A07-4C25-B137-1BDB7F346AE3}" type="pres">
      <dgm:prSet presAssocID="{00E5BF3F-16C6-4052-81F6-A97A22E8A82C}" presName="composite" presStyleCnt="0"/>
      <dgm:spPr/>
    </dgm:pt>
    <dgm:pt modelId="{838FE20E-5A19-4026-9DE9-1A12CFA922A3}" type="pres">
      <dgm:prSet presAssocID="{00E5BF3F-16C6-4052-81F6-A97A22E8A82C}" presName="rect1" presStyleLbl="b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http://www.math.ucsd.edu/~mleok/courses/ma692a/zrhydrate.jpg"/>
        </a:ext>
      </dgm:extLst>
    </dgm:pt>
    <dgm:pt modelId="{B9421B4F-7403-4C98-B3C4-9226F8986CCE}" type="pres">
      <dgm:prSet presAssocID="{00E5BF3F-16C6-4052-81F6-A97A22E8A82C}" presName="wedgeRectCallout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981B78-DB3D-4F12-9F54-2A5D14A3B6B2}" type="pres">
      <dgm:prSet presAssocID="{7B732411-A19A-4799-8238-C2C291220289}" presName="sibTrans" presStyleCnt="0"/>
      <dgm:spPr/>
    </dgm:pt>
    <dgm:pt modelId="{41DE77D6-F657-417E-8950-9BEAC9B893B1}" type="pres">
      <dgm:prSet presAssocID="{C6414CD7-F0EA-4AEE-B630-ABB03016E129}" presName="composite" presStyleCnt="0"/>
      <dgm:spPr/>
    </dgm:pt>
    <dgm:pt modelId="{09CDCBF2-C4B4-40CF-91F7-EF8F57BBE208}" type="pres">
      <dgm:prSet presAssocID="{C6414CD7-F0EA-4AEE-B630-ABB03016E129}" presName="rect1" presStyleLbl="b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http://seminarionano.bucaramanga.upb.edu.co/wp-content/uploads/2015/06/maxresdefault.jpg"/>
        </a:ext>
      </dgm:extLst>
    </dgm:pt>
    <dgm:pt modelId="{828BEAC4-8E70-43DB-83D3-61C329A207CF}" type="pres">
      <dgm:prSet presAssocID="{C6414CD7-F0EA-4AEE-B630-ABB03016E129}" presName="wedgeRectCallout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DF592E-4AD5-44EE-BD96-1183FAAFE704}" type="pres">
      <dgm:prSet presAssocID="{21BAE457-9A11-4122-8D53-B014A155C123}" presName="sibTrans" presStyleCnt="0"/>
      <dgm:spPr/>
    </dgm:pt>
    <dgm:pt modelId="{8E8B040A-B753-40A7-B45C-E30CF292CE3B}" type="pres">
      <dgm:prSet presAssocID="{14CCB8F5-1816-4F9C-8443-75DC833DA6D4}" presName="composite" presStyleCnt="0"/>
      <dgm:spPr/>
    </dgm:pt>
    <dgm:pt modelId="{58EEBBDA-A395-4420-8DA7-620600E331E5}" type="pres">
      <dgm:prSet presAssocID="{14CCB8F5-1816-4F9C-8443-75DC833DA6D4}" presName="rect1" presStyleLbl="b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extLst>
        <a:ext uri="{E40237B7-FDA0-4F09-8148-C483321AD2D9}">
          <dgm14:cNvPr xmlns:dgm14="http://schemas.microsoft.com/office/drawing/2010/diagram" id="0" name="" descr="http://www.portal-energia.com/wp-content/uploadsthumbs/fontes-de-energia1-326x235.jpg"/>
        </a:ext>
      </dgm:extLst>
    </dgm:pt>
    <dgm:pt modelId="{00EC69F6-84C1-4411-8E28-FA801F7CC3F4}" type="pres">
      <dgm:prSet presAssocID="{14CCB8F5-1816-4F9C-8443-75DC833DA6D4}" presName="wedgeRectCallout1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94FD1B-0983-4CAC-B5C3-0A89B51E2B7E}" type="presOf" srcId="{C6414CD7-F0EA-4AEE-B630-ABB03016E129}" destId="{828BEAC4-8E70-43DB-83D3-61C329A207CF}" srcOrd="0" destOrd="0" presId="urn:microsoft.com/office/officeart/2008/layout/BendingPictureCaptionList"/>
    <dgm:cxn modelId="{B6531710-439B-491B-AF99-B48E7E052D9C}" srcId="{316B758B-83CC-48F6-AEC8-EE60CD6EAA88}" destId="{C6414CD7-F0EA-4AEE-B630-ABB03016E129}" srcOrd="4" destOrd="0" parTransId="{4035672B-CB71-4093-B647-F202703BBE7C}" sibTransId="{21BAE457-9A11-4122-8D53-B014A155C123}"/>
    <dgm:cxn modelId="{A3EE357A-9592-40A2-928F-A3F899B2EBF5}" srcId="{316B758B-83CC-48F6-AEC8-EE60CD6EAA88}" destId="{14CCB8F5-1816-4F9C-8443-75DC833DA6D4}" srcOrd="5" destOrd="0" parTransId="{0290BE1B-63C1-4EA8-86F8-F6803C6B7FC5}" sibTransId="{8216DC95-773A-4FBE-99EF-841479CA9457}"/>
    <dgm:cxn modelId="{B96C63B3-E586-4EBA-B6F2-B7DB0339C46E}" srcId="{316B758B-83CC-48F6-AEC8-EE60CD6EAA88}" destId="{0079D6A7-CBCF-4491-903C-71F4AEA662BF}" srcOrd="1" destOrd="0" parTransId="{67DD7090-8DB7-46A4-9FB3-E19F739C9940}" sibTransId="{5020972B-F75F-4F76-9CB6-575AD8DDC6D3}"/>
    <dgm:cxn modelId="{BC176A82-DDCA-4193-B63E-72CBFA05C952}" type="presOf" srcId="{00E5BF3F-16C6-4052-81F6-A97A22E8A82C}" destId="{B9421B4F-7403-4C98-B3C4-9226F8986CCE}" srcOrd="0" destOrd="0" presId="urn:microsoft.com/office/officeart/2008/layout/BendingPictureCaptionList"/>
    <dgm:cxn modelId="{0138D8BA-7CD7-4291-A963-B5F303214F48}" type="presOf" srcId="{90D4E64F-9D62-4CA1-A3BD-239536AD6DAD}" destId="{EE749634-030F-47A6-93AB-4841F1B673E9}" srcOrd="0" destOrd="0" presId="urn:microsoft.com/office/officeart/2008/layout/BendingPictureCaptionList"/>
    <dgm:cxn modelId="{32EA4504-33E6-4C99-9CE1-CB28924D110F}" type="presOf" srcId="{910B844C-3A46-4DA6-9208-5BC007221E09}" destId="{16EA684A-50B8-4529-A394-EB8637368503}" srcOrd="0" destOrd="0" presId="urn:microsoft.com/office/officeart/2008/layout/BendingPictureCaptionList"/>
    <dgm:cxn modelId="{8A6A9E70-ACDE-40C2-8395-4B11B0409CA3}" type="presOf" srcId="{316B758B-83CC-48F6-AEC8-EE60CD6EAA88}" destId="{04205BB2-1798-4D07-A3C7-8269C736BAE9}" srcOrd="0" destOrd="0" presId="urn:microsoft.com/office/officeart/2008/layout/BendingPictureCaptionList"/>
    <dgm:cxn modelId="{B7511886-8053-490F-8EF1-1AC56ED8737F}" srcId="{316B758B-83CC-48F6-AEC8-EE60CD6EAA88}" destId="{90D4E64F-9D62-4CA1-A3BD-239536AD6DAD}" srcOrd="2" destOrd="0" parTransId="{B895E2C3-25BF-4688-9503-83002FDC194A}" sibTransId="{DF9E7F49-6C9A-4C4F-A850-DCC617FC9BB0}"/>
    <dgm:cxn modelId="{FBC576EC-F72C-411E-8C31-8F618B64AB09}" srcId="{316B758B-83CC-48F6-AEC8-EE60CD6EAA88}" destId="{00E5BF3F-16C6-4052-81F6-A97A22E8A82C}" srcOrd="3" destOrd="0" parTransId="{B304E52E-56EC-4CC2-9D0C-E726AB9A506F}" sibTransId="{7B732411-A19A-4799-8238-C2C291220289}"/>
    <dgm:cxn modelId="{6B56C8A8-459E-487D-B1DD-31F61F189E58}" type="presOf" srcId="{0079D6A7-CBCF-4491-903C-71F4AEA662BF}" destId="{A36F087B-93AF-429E-9A49-370421E91A47}" srcOrd="0" destOrd="0" presId="urn:microsoft.com/office/officeart/2008/layout/BendingPictureCaptionList"/>
    <dgm:cxn modelId="{9582D033-E3A3-4491-B773-E7F01A4EB8AA}" srcId="{316B758B-83CC-48F6-AEC8-EE60CD6EAA88}" destId="{910B844C-3A46-4DA6-9208-5BC007221E09}" srcOrd="0" destOrd="0" parTransId="{2DB9AAFB-C8C8-4C58-8D60-CF3AA65325E4}" sibTransId="{AEA3DE27-B2F0-48A2-B1E9-CEE51E0FD153}"/>
    <dgm:cxn modelId="{54D00A1F-C265-4F80-9B3A-4662A91B5A42}" type="presOf" srcId="{14CCB8F5-1816-4F9C-8443-75DC833DA6D4}" destId="{00EC69F6-84C1-4411-8E28-FA801F7CC3F4}" srcOrd="0" destOrd="0" presId="urn:microsoft.com/office/officeart/2008/layout/BendingPictureCaptionList"/>
    <dgm:cxn modelId="{707F1EC0-1142-4CE4-90B4-8FD30C54071A}" type="presParOf" srcId="{04205BB2-1798-4D07-A3C7-8269C736BAE9}" destId="{EE43E352-9083-49D9-965E-33F84ECE536D}" srcOrd="0" destOrd="0" presId="urn:microsoft.com/office/officeart/2008/layout/BendingPictureCaptionList"/>
    <dgm:cxn modelId="{636E4582-FF2D-4BEC-A047-AAC1B11C7720}" type="presParOf" srcId="{EE43E352-9083-49D9-965E-33F84ECE536D}" destId="{F22FF32A-19D9-43FA-B120-223DEFB71D1B}" srcOrd="0" destOrd="0" presId="urn:microsoft.com/office/officeart/2008/layout/BendingPictureCaptionList"/>
    <dgm:cxn modelId="{C81FC284-19AB-40FF-BEFA-23D2276219A2}" type="presParOf" srcId="{EE43E352-9083-49D9-965E-33F84ECE536D}" destId="{16EA684A-50B8-4529-A394-EB8637368503}" srcOrd="1" destOrd="0" presId="urn:microsoft.com/office/officeart/2008/layout/BendingPictureCaptionList"/>
    <dgm:cxn modelId="{77784ABD-D82D-48D6-8135-C6673FE1F913}" type="presParOf" srcId="{04205BB2-1798-4D07-A3C7-8269C736BAE9}" destId="{6B3E399C-D56D-4BF6-BA50-1D603793686F}" srcOrd="1" destOrd="0" presId="urn:microsoft.com/office/officeart/2008/layout/BendingPictureCaptionList"/>
    <dgm:cxn modelId="{73D3FCFF-A24D-4022-8E1C-D761C2B52B3C}" type="presParOf" srcId="{04205BB2-1798-4D07-A3C7-8269C736BAE9}" destId="{AC646DB6-905F-4B6E-B6CB-A04579FE3BB5}" srcOrd="2" destOrd="0" presId="urn:microsoft.com/office/officeart/2008/layout/BendingPictureCaptionList"/>
    <dgm:cxn modelId="{E703E83D-1E3C-4EDF-A07F-AACB88D5A287}" type="presParOf" srcId="{AC646DB6-905F-4B6E-B6CB-A04579FE3BB5}" destId="{EB5A2469-3E4B-4BB7-89E4-C18390BAE902}" srcOrd="0" destOrd="0" presId="urn:microsoft.com/office/officeart/2008/layout/BendingPictureCaptionList"/>
    <dgm:cxn modelId="{9EA0C78D-055B-49D1-9B3A-5BB4C1A2106B}" type="presParOf" srcId="{AC646DB6-905F-4B6E-B6CB-A04579FE3BB5}" destId="{A36F087B-93AF-429E-9A49-370421E91A47}" srcOrd="1" destOrd="0" presId="urn:microsoft.com/office/officeart/2008/layout/BendingPictureCaptionList"/>
    <dgm:cxn modelId="{71A8FAA3-0F86-4DCD-A577-2614B10DD515}" type="presParOf" srcId="{04205BB2-1798-4D07-A3C7-8269C736BAE9}" destId="{FF97E702-0F0D-4236-826B-76925ED8650C}" srcOrd="3" destOrd="0" presId="urn:microsoft.com/office/officeart/2008/layout/BendingPictureCaptionList"/>
    <dgm:cxn modelId="{2734DA67-BF3A-4E98-8345-2BECDCEB7CFB}" type="presParOf" srcId="{04205BB2-1798-4D07-A3C7-8269C736BAE9}" destId="{6E7E2392-9ADC-4DE1-B1E0-15C581BB8421}" srcOrd="4" destOrd="0" presId="urn:microsoft.com/office/officeart/2008/layout/BendingPictureCaptionList"/>
    <dgm:cxn modelId="{95E5CF95-4D3F-40B5-91F7-009F2CBD4CD3}" type="presParOf" srcId="{6E7E2392-9ADC-4DE1-B1E0-15C581BB8421}" destId="{D5F26389-FDFA-4BEB-8C01-C4DA20620B75}" srcOrd="0" destOrd="0" presId="urn:microsoft.com/office/officeart/2008/layout/BendingPictureCaptionList"/>
    <dgm:cxn modelId="{423ADAC4-E5A6-40B1-A17B-4574637D1F62}" type="presParOf" srcId="{6E7E2392-9ADC-4DE1-B1E0-15C581BB8421}" destId="{EE749634-030F-47A6-93AB-4841F1B673E9}" srcOrd="1" destOrd="0" presId="urn:microsoft.com/office/officeart/2008/layout/BendingPictureCaptionList"/>
    <dgm:cxn modelId="{CC73B008-9FA6-4674-97E3-AB4D2CD5DD80}" type="presParOf" srcId="{04205BB2-1798-4D07-A3C7-8269C736BAE9}" destId="{CCD9BD94-AA60-49E1-8CA9-C28CEE2F09C8}" srcOrd="5" destOrd="0" presId="urn:microsoft.com/office/officeart/2008/layout/BendingPictureCaptionList"/>
    <dgm:cxn modelId="{1223B597-EBD7-40F5-9C4C-2AEECB283898}" type="presParOf" srcId="{04205BB2-1798-4D07-A3C7-8269C736BAE9}" destId="{A93A84C7-5A07-4C25-B137-1BDB7F346AE3}" srcOrd="6" destOrd="0" presId="urn:microsoft.com/office/officeart/2008/layout/BendingPictureCaptionList"/>
    <dgm:cxn modelId="{C5ECF30D-827B-479F-9E45-71C34E542A04}" type="presParOf" srcId="{A93A84C7-5A07-4C25-B137-1BDB7F346AE3}" destId="{838FE20E-5A19-4026-9DE9-1A12CFA922A3}" srcOrd="0" destOrd="0" presId="urn:microsoft.com/office/officeart/2008/layout/BendingPictureCaptionList"/>
    <dgm:cxn modelId="{E1669AAD-3C6D-45D7-9B67-A6C1600C0F34}" type="presParOf" srcId="{A93A84C7-5A07-4C25-B137-1BDB7F346AE3}" destId="{B9421B4F-7403-4C98-B3C4-9226F8986CCE}" srcOrd="1" destOrd="0" presId="urn:microsoft.com/office/officeart/2008/layout/BendingPictureCaptionList"/>
    <dgm:cxn modelId="{C543BD4F-B4A8-40A8-BFE4-A644203B6904}" type="presParOf" srcId="{04205BB2-1798-4D07-A3C7-8269C736BAE9}" destId="{6B981B78-DB3D-4F12-9F54-2A5D14A3B6B2}" srcOrd="7" destOrd="0" presId="urn:microsoft.com/office/officeart/2008/layout/BendingPictureCaptionList"/>
    <dgm:cxn modelId="{360E425B-6861-4367-975F-48DC4804459C}" type="presParOf" srcId="{04205BB2-1798-4D07-A3C7-8269C736BAE9}" destId="{41DE77D6-F657-417E-8950-9BEAC9B893B1}" srcOrd="8" destOrd="0" presId="urn:microsoft.com/office/officeart/2008/layout/BendingPictureCaptionList"/>
    <dgm:cxn modelId="{03FDB3BB-BC6B-4553-8CD2-22AA08C21ADA}" type="presParOf" srcId="{41DE77D6-F657-417E-8950-9BEAC9B893B1}" destId="{09CDCBF2-C4B4-40CF-91F7-EF8F57BBE208}" srcOrd="0" destOrd="0" presId="urn:microsoft.com/office/officeart/2008/layout/BendingPictureCaptionList"/>
    <dgm:cxn modelId="{C4C89384-517E-4A18-9A29-ED364364C237}" type="presParOf" srcId="{41DE77D6-F657-417E-8950-9BEAC9B893B1}" destId="{828BEAC4-8E70-43DB-83D3-61C329A207CF}" srcOrd="1" destOrd="0" presId="urn:microsoft.com/office/officeart/2008/layout/BendingPictureCaptionList"/>
    <dgm:cxn modelId="{23226369-C082-4B04-AE86-CFBD1BE8BDD8}" type="presParOf" srcId="{04205BB2-1798-4D07-A3C7-8269C736BAE9}" destId="{C7DF592E-4AD5-44EE-BD96-1183FAAFE704}" srcOrd="9" destOrd="0" presId="urn:microsoft.com/office/officeart/2008/layout/BendingPictureCaptionList"/>
    <dgm:cxn modelId="{025DF5AA-7328-47D4-AA8E-E2CAE2DB2BB2}" type="presParOf" srcId="{04205BB2-1798-4D07-A3C7-8269C736BAE9}" destId="{8E8B040A-B753-40A7-B45C-E30CF292CE3B}" srcOrd="10" destOrd="0" presId="urn:microsoft.com/office/officeart/2008/layout/BendingPictureCaptionList"/>
    <dgm:cxn modelId="{0D3DAA20-9CC0-4BA1-BD8B-7F0E4869E27B}" type="presParOf" srcId="{8E8B040A-B753-40A7-B45C-E30CF292CE3B}" destId="{58EEBBDA-A395-4420-8DA7-620600E331E5}" srcOrd="0" destOrd="0" presId="urn:microsoft.com/office/officeart/2008/layout/BendingPictureCaptionList"/>
    <dgm:cxn modelId="{F9C9C0FE-6A55-4A44-A104-DD0E37133935}" type="presParOf" srcId="{8E8B040A-B753-40A7-B45C-E30CF292CE3B}" destId="{00EC69F6-84C1-4411-8E28-FA801F7CC3F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2B5025-F46F-4ED1-B737-B35B6DBC6B7C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BF578D61-28BE-4986-A949-86CA35E2C08F}">
      <dgm:prSet phldrT="[Text]"/>
      <dgm:spPr/>
      <dgm:t>
        <a:bodyPr/>
        <a:lstStyle/>
        <a:p>
          <a:r>
            <a:rPr lang="pt-PT" dirty="0" smtClean="0"/>
            <a:t>Biologia</a:t>
          </a:r>
          <a:endParaRPr lang="en-GB" dirty="0"/>
        </a:p>
      </dgm:t>
    </dgm:pt>
    <dgm:pt modelId="{354492AD-AB86-45B2-96FA-C4663772377A}" type="parTrans" cxnId="{039181B9-E0CB-41F2-8BD5-2338B4666F3F}">
      <dgm:prSet/>
      <dgm:spPr/>
      <dgm:t>
        <a:bodyPr/>
        <a:lstStyle/>
        <a:p>
          <a:endParaRPr lang="en-GB"/>
        </a:p>
      </dgm:t>
    </dgm:pt>
    <dgm:pt modelId="{A7051E12-2704-48AE-A702-78C54CE2615C}" type="sibTrans" cxnId="{039181B9-E0CB-41F2-8BD5-2338B4666F3F}">
      <dgm:prSet/>
      <dgm:spPr/>
      <dgm:t>
        <a:bodyPr/>
        <a:lstStyle/>
        <a:p>
          <a:endParaRPr lang="en-GB"/>
        </a:p>
      </dgm:t>
    </dgm:pt>
    <dgm:pt modelId="{BF686969-8586-487D-B90B-99F789C3F42C}">
      <dgm:prSet phldrT="[Text]"/>
      <dgm:spPr/>
      <dgm:t>
        <a:bodyPr/>
        <a:lstStyle/>
        <a:p>
          <a:r>
            <a:rPr lang="pt-PT" dirty="0" smtClean="0"/>
            <a:t>Física</a:t>
          </a:r>
          <a:endParaRPr lang="en-GB" dirty="0"/>
        </a:p>
      </dgm:t>
    </dgm:pt>
    <dgm:pt modelId="{2FDACD81-4FFD-448D-AAAF-11DEFCCFD165}" type="parTrans" cxnId="{5FFFF211-07CC-4C43-AB0D-CED59FB615E1}">
      <dgm:prSet/>
      <dgm:spPr/>
      <dgm:t>
        <a:bodyPr/>
        <a:lstStyle/>
        <a:p>
          <a:endParaRPr lang="en-GB"/>
        </a:p>
      </dgm:t>
    </dgm:pt>
    <dgm:pt modelId="{67ED43FD-C1DE-434F-B9E1-C879B0CC9A83}" type="sibTrans" cxnId="{5FFFF211-07CC-4C43-AB0D-CED59FB615E1}">
      <dgm:prSet/>
      <dgm:spPr/>
      <dgm:t>
        <a:bodyPr/>
        <a:lstStyle/>
        <a:p>
          <a:endParaRPr lang="en-GB"/>
        </a:p>
      </dgm:t>
    </dgm:pt>
    <dgm:pt modelId="{276606BA-EB9B-4C92-B8AD-20F15EEFF9E1}">
      <dgm:prSet phldrT="[Text]"/>
      <dgm:spPr/>
      <dgm:t>
        <a:bodyPr/>
        <a:lstStyle/>
        <a:p>
          <a:r>
            <a:rPr lang="pt-PT" dirty="0" smtClean="0"/>
            <a:t>Química</a:t>
          </a:r>
          <a:endParaRPr lang="en-GB" dirty="0"/>
        </a:p>
      </dgm:t>
    </dgm:pt>
    <dgm:pt modelId="{DF818BFC-3E0A-44FF-AA2A-959FEF30026C}" type="parTrans" cxnId="{7C78060A-5BE7-4D81-B52D-210324CA922A}">
      <dgm:prSet/>
      <dgm:spPr/>
      <dgm:t>
        <a:bodyPr/>
        <a:lstStyle/>
        <a:p>
          <a:endParaRPr lang="en-GB"/>
        </a:p>
      </dgm:t>
    </dgm:pt>
    <dgm:pt modelId="{2DE89AFE-FFA4-4DBB-ACF1-D09947B95A1B}" type="sibTrans" cxnId="{7C78060A-5BE7-4D81-B52D-210324CA922A}">
      <dgm:prSet/>
      <dgm:spPr/>
      <dgm:t>
        <a:bodyPr/>
        <a:lstStyle/>
        <a:p>
          <a:endParaRPr lang="en-GB"/>
        </a:p>
      </dgm:t>
    </dgm:pt>
    <dgm:pt modelId="{A0A7BFD6-82F4-49F3-8F91-CD4186755FA3}">
      <dgm:prSet phldrT="[Text]"/>
      <dgm:spPr/>
      <dgm:t>
        <a:bodyPr/>
        <a:lstStyle/>
        <a:p>
          <a:r>
            <a:rPr lang="pt-PT" dirty="0" smtClean="0"/>
            <a:t>Outras Ciências</a:t>
          </a:r>
          <a:endParaRPr lang="en-GB" dirty="0"/>
        </a:p>
      </dgm:t>
    </dgm:pt>
    <dgm:pt modelId="{58C80CC0-DD35-412D-BE1C-B06395458C89}" type="parTrans" cxnId="{8EB5AE53-7A64-48B0-B728-1D09EA5D80B0}">
      <dgm:prSet/>
      <dgm:spPr/>
      <dgm:t>
        <a:bodyPr/>
        <a:lstStyle/>
        <a:p>
          <a:endParaRPr lang="en-GB"/>
        </a:p>
      </dgm:t>
    </dgm:pt>
    <dgm:pt modelId="{B1FA8264-3CE0-4920-B292-97E1E9A6412E}" type="sibTrans" cxnId="{8EB5AE53-7A64-48B0-B728-1D09EA5D80B0}">
      <dgm:prSet/>
      <dgm:spPr/>
      <dgm:t>
        <a:bodyPr/>
        <a:lstStyle/>
        <a:p>
          <a:endParaRPr lang="en-GB"/>
        </a:p>
      </dgm:t>
    </dgm:pt>
    <dgm:pt modelId="{050740B8-4665-4274-AA78-00DA60850F61}">
      <dgm:prSet phldrT="[Text]"/>
      <dgm:spPr/>
      <dgm:t>
        <a:bodyPr/>
        <a:lstStyle/>
        <a:p>
          <a:r>
            <a:rPr lang="pt-PT" dirty="0" smtClean="0"/>
            <a:t>Matemática</a:t>
          </a:r>
          <a:endParaRPr lang="en-GB" dirty="0"/>
        </a:p>
      </dgm:t>
    </dgm:pt>
    <dgm:pt modelId="{3C95F38B-62D3-4BD0-BA9F-0C11E85BE69D}" type="sibTrans" cxnId="{77F424B6-CE13-4142-8A42-814BF77750C2}">
      <dgm:prSet/>
      <dgm:spPr/>
      <dgm:t>
        <a:bodyPr/>
        <a:lstStyle/>
        <a:p>
          <a:endParaRPr lang="en-GB"/>
        </a:p>
      </dgm:t>
    </dgm:pt>
    <dgm:pt modelId="{6D5457CA-10B0-4BE2-9D48-31BBC54E9544}" type="parTrans" cxnId="{77F424B6-CE13-4142-8A42-814BF77750C2}">
      <dgm:prSet/>
      <dgm:spPr/>
      <dgm:t>
        <a:bodyPr/>
        <a:lstStyle/>
        <a:p>
          <a:endParaRPr lang="en-GB"/>
        </a:p>
      </dgm:t>
    </dgm:pt>
    <dgm:pt modelId="{6FA934F2-72F3-451D-B61D-538528BBC89C}" type="pres">
      <dgm:prSet presAssocID="{B12B5025-F46F-4ED1-B737-B35B6DBC6B7C}" presName="Name0" presStyleCnt="0">
        <dgm:presLayoutVars>
          <dgm:dir/>
          <dgm:animLvl val="lvl"/>
          <dgm:resizeHandles val="exact"/>
        </dgm:presLayoutVars>
      </dgm:prSet>
      <dgm:spPr/>
    </dgm:pt>
    <dgm:pt modelId="{E22FA358-7377-4B41-AC7E-4D663FE162FB}" type="pres">
      <dgm:prSet presAssocID="{A0A7BFD6-82F4-49F3-8F91-CD4186755FA3}" presName="Name8" presStyleCnt="0"/>
      <dgm:spPr/>
    </dgm:pt>
    <dgm:pt modelId="{8CC3D02F-7578-47A9-AC04-DB624D5C3921}" type="pres">
      <dgm:prSet presAssocID="{A0A7BFD6-82F4-49F3-8F91-CD4186755FA3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C6497-78B7-43D1-ADAB-0E20709991D8}" type="pres">
      <dgm:prSet presAssocID="{A0A7BFD6-82F4-49F3-8F91-CD4186755FA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96802F-1445-4AA7-BC6E-4C7F9DFA93DF}" type="pres">
      <dgm:prSet presAssocID="{BF578D61-28BE-4986-A949-86CA35E2C08F}" presName="Name8" presStyleCnt="0"/>
      <dgm:spPr/>
    </dgm:pt>
    <dgm:pt modelId="{620373DA-39CC-4E7D-916E-CA6538947BE8}" type="pres">
      <dgm:prSet presAssocID="{BF578D61-28BE-4986-A949-86CA35E2C08F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B302B-819F-451F-A3D4-0FFF5CA2D3EC}" type="pres">
      <dgm:prSet presAssocID="{BF578D61-28BE-4986-A949-86CA35E2C08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84382-CDFE-4E3A-A9F1-AEE4C0212DAF}" type="pres">
      <dgm:prSet presAssocID="{BF686969-8586-487D-B90B-99F789C3F42C}" presName="Name8" presStyleCnt="0"/>
      <dgm:spPr/>
    </dgm:pt>
    <dgm:pt modelId="{85510584-8073-4DC2-B4AD-ECA371FBF912}" type="pres">
      <dgm:prSet presAssocID="{BF686969-8586-487D-B90B-99F789C3F42C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3DCD15-F49A-45D9-BF04-C353349ED8C5}" type="pres">
      <dgm:prSet presAssocID="{BF686969-8586-487D-B90B-99F789C3F42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45AC8-38FD-4ACE-980B-6642CCDC60E9}" type="pres">
      <dgm:prSet presAssocID="{276606BA-EB9B-4C92-B8AD-20F15EEFF9E1}" presName="Name8" presStyleCnt="0"/>
      <dgm:spPr/>
    </dgm:pt>
    <dgm:pt modelId="{60CA8A60-7BA7-42F4-8001-0F86AECC7243}" type="pres">
      <dgm:prSet presAssocID="{276606BA-EB9B-4C92-B8AD-20F15EEFF9E1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2FC60B-2179-46C8-B942-E2913533F531}" type="pres">
      <dgm:prSet presAssocID="{276606BA-EB9B-4C92-B8AD-20F15EEFF9E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96ACC9-80FA-4868-9674-BE367D437B63}" type="pres">
      <dgm:prSet presAssocID="{050740B8-4665-4274-AA78-00DA60850F61}" presName="Name8" presStyleCnt="0"/>
      <dgm:spPr/>
    </dgm:pt>
    <dgm:pt modelId="{081E6EDE-D60E-4992-A88F-E6298E2C12A0}" type="pres">
      <dgm:prSet presAssocID="{050740B8-4665-4274-AA78-00DA60850F61}" presName="level" presStyleLbl="node1" presStyleIdx="4" presStyleCnt="5" custLinFactNeighborX="-1609" custLinFactNeighborY="60942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2191639-8C7E-465C-803B-77C26298D376}" type="pres">
      <dgm:prSet presAssocID="{050740B8-4665-4274-AA78-00DA60850F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78060A-5BE7-4D81-B52D-210324CA922A}" srcId="{B12B5025-F46F-4ED1-B737-B35B6DBC6B7C}" destId="{276606BA-EB9B-4C92-B8AD-20F15EEFF9E1}" srcOrd="3" destOrd="0" parTransId="{DF818BFC-3E0A-44FF-AA2A-959FEF30026C}" sibTransId="{2DE89AFE-FFA4-4DBB-ACF1-D09947B95A1B}"/>
    <dgm:cxn modelId="{77F424B6-CE13-4142-8A42-814BF77750C2}" srcId="{B12B5025-F46F-4ED1-B737-B35B6DBC6B7C}" destId="{050740B8-4665-4274-AA78-00DA60850F61}" srcOrd="4" destOrd="0" parTransId="{6D5457CA-10B0-4BE2-9D48-31BBC54E9544}" sibTransId="{3C95F38B-62D3-4BD0-BA9F-0C11E85BE69D}"/>
    <dgm:cxn modelId="{5FFFF211-07CC-4C43-AB0D-CED59FB615E1}" srcId="{B12B5025-F46F-4ED1-B737-B35B6DBC6B7C}" destId="{BF686969-8586-487D-B90B-99F789C3F42C}" srcOrd="2" destOrd="0" parTransId="{2FDACD81-4FFD-448D-AAAF-11DEFCCFD165}" sibTransId="{67ED43FD-C1DE-434F-B9E1-C879B0CC9A83}"/>
    <dgm:cxn modelId="{039181B9-E0CB-41F2-8BD5-2338B4666F3F}" srcId="{B12B5025-F46F-4ED1-B737-B35B6DBC6B7C}" destId="{BF578D61-28BE-4986-A949-86CA35E2C08F}" srcOrd="1" destOrd="0" parTransId="{354492AD-AB86-45B2-96FA-C4663772377A}" sibTransId="{A7051E12-2704-48AE-A702-78C54CE2615C}"/>
    <dgm:cxn modelId="{5D2944FE-ABB4-4D00-B35C-B865782AB731}" type="presOf" srcId="{050740B8-4665-4274-AA78-00DA60850F61}" destId="{32191639-8C7E-465C-803B-77C26298D376}" srcOrd="1" destOrd="0" presId="urn:microsoft.com/office/officeart/2005/8/layout/pyramid1"/>
    <dgm:cxn modelId="{8EB5AE53-7A64-48B0-B728-1D09EA5D80B0}" srcId="{B12B5025-F46F-4ED1-B737-B35B6DBC6B7C}" destId="{A0A7BFD6-82F4-49F3-8F91-CD4186755FA3}" srcOrd="0" destOrd="0" parTransId="{58C80CC0-DD35-412D-BE1C-B06395458C89}" sibTransId="{B1FA8264-3CE0-4920-B292-97E1E9A6412E}"/>
    <dgm:cxn modelId="{30C7126D-8AD8-43D9-B0F6-31E8B94FF500}" type="presOf" srcId="{BF686969-8586-487D-B90B-99F789C3F42C}" destId="{85510584-8073-4DC2-B4AD-ECA371FBF912}" srcOrd="0" destOrd="0" presId="urn:microsoft.com/office/officeart/2005/8/layout/pyramid1"/>
    <dgm:cxn modelId="{A0429DB5-6B35-445A-9755-9B20B245D0BC}" type="presOf" srcId="{050740B8-4665-4274-AA78-00DA60850F61}" destId="{081E6EDE-D60E-4992-A88F-E6298E2C12A0}" srcOrd="0" destOrd="0" presId="urn:microsoft.com/office/officeart/2005/8/layout/pyramid1"/>
    <dgm:cxn modelId="{38BBC59E-6414-4F7E-AC03-4C8534C65DA9}" type="presOf" srcId="{BF578D61-28BE-4986-A949-86CA35E2C08F}" destId="{620373DA-39CC-4E7D-916E-CA6538947BE8}" srcOrd="0" destOrd="0" presId="urn:microsoft.com/office/officeart/2005/8/layout/pyramid1"/>
    <dgm:cxn modelId="{FA29A47B-E25D-46FC-B29D-3DEB119A09F3}" type="presOf" srcId="{276606BA-EB9B-4C92-B8AD-20F15EEFF9E1}" destId="{202FC60B-2179-46C8-B942-E2913533F531}" srcOrd="1" destOrd="0" presId="urn:microsoft.com/office/officeart/2005/8/layout/pyramid1"/>
    <dgm:cxn modelId="{C8B01338-A6CD-4B9E-BD5E-F0AB3CC012E3}" type="presOf" srcId="{A0A7BFD6-82F4-49F3-8F91-CD4186755FA3}" destId="{887C6497-78B7-43D1-ADAB-0E20709991D8}" srcOrd="1" destOrd="0" presId="urn:microsoft.com/office/officeart/2005/8/layout/pyramid1"/>
    <dgm:cxn modelId="{AA50B4B4-51C4-471C-9FC3-876FF139F829}" type="presOf" srcId="{A0A7BFD6-82F4-49F3-8F91-CD4186755FA3}" destId="{8CC3D02F-7578-47A9-AC04-DB624D5C3921}" srcOrd="0" destOrd="0" presId="urn:microsoft.com/office/officeart/2005/8/layout/pyramid1"/>
    <dgm:cxn modelId="{9B024E54-74E6-48D6-9095-D1798074C3BB}" type="presOf" srcId="{BF578D61-28BE-4986-A949-86CA35E2C08F}" destId="{C4FB302B-819F-451F-A3D4-0FFF5CA2D3EC}" srcOrd="1" destOrd="0" presId="urn:microsoft.com/office/officeart/2005/8/layout/pyramid1"/>
    <dgm:cxn modelId="{05C14F3E-A049-431D-9F48-EBEA020209C1}" type="presOf" srcId="{276606BA-EB9B-4C92-B8AD-20F15EEFF9E1}" destId="{60CA8A60-7BA7-42F4-8001-0F86AECC7243}" srcOrd="0" destOrd="0" presId="urn:microsoft.com/office/officeart/2005/8/layout/pyramid1"/>
    <dgm:cxn modelId="{5C441D83-B40A-4F84-AB44-7CAEAC5452A9}" type="presOf" srcId="{BF686969-8586-487D-B90B-99F789C3F42C}" destId="{AE3DCD15-F49A-45D9-BF04-C353349ED8C5}" srcOrd="1" destOrd="0" presId="urn:microsoft.com/office/officeart/2005/8/layout/pyramid1"/>
    <dgm:cxn modelId="{272D832E-388B-4A65-B2FE-370681FAA498}" type="presOf" srcId="{B12B5025-F46F-4ED1-B737-B35B6DBC6B7C}" destId="{6FA934F2-72F3-451D-B61D-538528BBC89C}" srcOrd="0" destOrd="0" presId="urn:microsoft.com/office/officeart/2005/8/layout/pyramid1"/>
    <dgm:cxn modelId="{D25DD814-B8EE-42E2-9DDE-CF7233BE7803}" type="presParOf" srcId="{6FA934F2-72F3-451D-B61D-538528BBC89C}" destId="{E22FA358-7377-4B41-AC7E-4D663FE162FB}" srcOrd="0" destOrd="0" presId="urn:microsoft.com/office/officeart/2005/8/layout/pyramid1"/>
    <dgm:cxn modelId="{A12E0B58-C6E8-42C5-8F63-DBBB6481D3F0}" type="presParOf" srcId="{E22FA358-7377-4B41-AC7E-4D663FE162FB}" destId="{8CC3D02F-7578-47A9-AC04-DB624D5C3921}" srcOrd="0" destOrd="0" presId="urn:microsoft.com/office/officeart/2005/8/layout/pyramid1"/>
    <dgm:cxn modelId="{EA457667-F9B7-45D3-AFFD-64DCD8AC8C5B}" type="presParOf" srcId="{E22FA358-7377-4B41-AC7E-4D663FE162FB}" destId="{887C6497-78B7-43D1-ADAB-0E20709991D8}" srcOrd="1" destOrd="0" presId="urn:microsoft.com/office/officeart/2005/8/layout/pyramid1"/>
    <dgm:cxn modelId="{F0C72E30-3A3C-4E74-9F93-313E77B444CD}" type="presParOf" srcId="{6FA934F2-72F3-451D-B61D-538528BBC89C}" destId="{B596802F-1445-4AA7-BC6E-4C7F9DFA93DF}" srcOrd="1" destOrd="0" presId="urn:microsoft.com/office/officeart/2005/8/layout/pyramid1"/>
    <dgm:cxn modelId="{4B1BC842-F0E8-4C6A-8886-32E27D6CD59C}" type="presParOf" srcId="{B596802F-1445-4AA7-BC6E-4C7F9DFA93DF}" destId="{620373DA-39CC-4E7D-916E-CA6538947BE8}" srcOrd="0" destOrd="0" presId="urn:microsoft.com/office/officeart/2005/8/layout/pyramid1"/>
    <dgm:cxn modelId="{E6B4BEDF-0D38-41DD-BAB4-7110745E7293}" type="presParOf" srcId="{B596802F-1445-4AA7-BC6E-4C7F9DFA93DF}" destId="{C4FB302B-819F-451F-A3D4-0FFF5CA2D3EC}" srcOrd="1" destOrd="0" presId="urn:microsoft.com/office/officeart/2005/8/layout/pyramid1"/>
    <dgm:cxn modelId="{25DF53C8-839F-42FB-82AA-53CDBD4921D1}" type="presParOf" srcId="{6FA934F2-72F3-451D-B61D-538528BBC89C}" destId="{48184382-CDFE-4E3A-A9F1-AEE4C0212DAF}" srcOrd="2" destOrd="0" presId="urn:microsoft.com/office/officeart/2005/8/layout/pyramid1"/>
    <dgm:cxn modelId="{787DDED1-5602-4940-A9A9-AC9F8EB97049}" type="presParOf" srcId="{48184382-CDFE-4E3A-A9F1-AEE4C0212DAF}" destId="{85510584-8073-4DC2-B4AD-ECA371FBF912}" srcOrd="0" destOrd="0" presId="urn:microsoft.com/office/officeart/2005/8/layout/pyramid1"/>
    <dgm:cxn modelId="{AB9DA217-1311-4FF8-80BA-3E3FF0588F2E}" type="presParOf" srcId="{48184382-CDFE-4E3A-A9F1-AEE4C0212DAF}" destId="{AE3DCD15-F49A-45D9-BF04-C353349ED8C5}" srcOrd="1" destOrd="0" presId="urn:microsoft.com/office/officeart/2005/8/layout/pyramid1"/>
    <dgm:cxn modelId="{67129E5D-B90C-445D-A699-5F4040CC51F8}" type="presParOf" srcId="{6FA934F2-72F3-451D-B61D-538528BBC89C}" destId="{28045AC8-38FD-4ACE-980B-6642CCDC60E9}" srcOrd="3" destOrd="0" presId="urn:microsoft.com/office/officeart/2005/8/layout/pyramid1"/>
    <dgm:cxn modelId="{62454A98-CAB7-4F66-ACC5-DF7661DE8052}" type="presParOf" srcId="{28045AC8-38FD-4ACE-980B-6642CCDC60E9}" destId="{60CA8A60-7BA7-42F4-8001-0F86AECC7243}" srcOrd="0" destOrd="0" presId="urn:microsoft.com/office/officeart/2005/8/layout/pyramid1"/>
    <dgm:cxn modelId="{2AEB9614-CBE6-4F7E-8EB9-88DAB6684F47}" type="presParOf" srcId="{28045AC8-38FD-4ACE-980B-6642CCDC60E9}" destId="{202FC60B-2179-46C8-B942-E2913533F531}" srcOrd="1" destOrd="0" presId="urn:microsoft.com/office/officeart/2005/8/layout/pyramid1"/>
    <dgm:cxn modelId="{4B6262EC-6C42-44B9-AC7F-12183D104164}" type="presParOf" srcId="{6FA934F2-72F3-451D-B61D-538528BBC89C}" destId="{A396ACC9-80FA-4868-9674-BE367D437B63}" srcOrd="4" destOrd="0" presId="urn:microsoft.com/office/officeart/2005/8/layout/pyramid1"/>
    <dgm:cxn modelId="{054777A7-C7A3-4C3F-89A6-A8ECA0205B7E}" type="presParOf" srcId="{A396ACC9-80FA-4868-9674-BE367D437B63}" destId="{081E6EDE-D60E-4992-A88F-E6298E2C12A0}" srcOrd="0" destOrd="0" presId="urn:microsoft.com/office/officeart/2005/8/layout/pyramid1"/>
    <dgm:cxn modelId="{1988B06A-16C3-4F34-9B42-20103E7EFC06}" type="presParOf" srcId="{A396ACC9-80FA-4868-9674-BE367D437B63}" destId="{32191639-8C7E-465C-803B-77C26298D37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745718-61BB-417B-992B-76E900352FA7}" type="doc">
      <dgm:prSet loTypeId="urn:microsoft.com/office/officeart/2005/8/layout/equation1" loCatId="process" qsTypeId="urn:microsoft.com/office/officeart/2005/8/quickstyle/simple4" qsCatId="simple" csTypeId="urn:microsoft.com/office/officeart/2005/8/colors/colorful1#2" csCatId="colorful" phldr="1"/>
      <dgm:spPr/>
    </dgm:pt>
    <dgm:pt modelId="{F902D100-E69D-4E88-BE0C-3AF2F1E96A7D}">
      <dgm:prSet phldrT="[Text]"/>
      <dgm:spPr/>
      <dgm:t>
        <a:bodyPr/>
        <a:lstStyle/>
        <a:p>
          <a:r>
            <a:rPr lang="pt-PT" dirty="0" smtClean="0"/>
            <a:t>Estudar no estrangeiro?</a:t>
          </a:r>
          <a:endParaRPr lang="en-US" dirty="0"/>
        </a:p>
      </dgm:t>
    </dgm:pt>
    <dgm:pt modelId="{C7CCE09E-1ADA-4371-8FBC-796F8A5D0E2E}" type="parTrans" cxnId="{EC62CF4E-FF34-4EC6-AB27-377D59CABDD5}">
      <dgm:prSet/>
      <dgm:spPr/>
      <dgm:t>
        <a:bodyPr/>
        <a:lstStyle/>
        <a:p>
          <a:endParaRPr lang="en-US"/>
        </a:p>
      </dgm:t>
    </dgm:pt>
    <dgm:pt modelId="{71FB8F92-DF75-46D2-9D3D-F51B55830267}" type="sibTrans" cxnId="{EC62CF4E-FF34-4EC6-AB27-377D59CABDD5}">
      <dgm:prSet/>
      <dgm:spPr/>
      <dgm:t>
        <a:bodyPr/>
        <a:lstStyle/>
        <a:p>
          <a:endParaRPr lang="en-US" dirty="0"/>
        </a:p>
      </dgm:t>
    </dgm:pt>
    <dgm:pt modelId="{A669D8AD-4D25-46BE-80AF-D6F27A53CDF3}">
      <dgm:prSet phldrT="[Text]"/>
      <dgm:spPr/>
      <dgm:t>
        <a:bodyPr/>
        <a:lstStyle/>
        <a:p>
          <a:r>
            <a:rPr lang="pt-PT" dirty="0" smtClean="0"/>
            <a:t>Europa? América?</a:t>
          </a:r>
          <a:endParaRPr lang="en-US" dirty="0"/>
        </a:p>
      </dgm:t>
    </dgm:pt>
    <dgm:pt modelId="{32D4F916-CA1D-44C5-B85D-36DD59C2D8B4}" type="parTrans" cxnId="{03DA0E83-E494-426A-967D-CD9481974D59}">
      <dgm:prSet/>
      <dgm:spPr/>
      <dgm:t>
        <a:bodyPr/>
        <a:lstStyle/>
        <a:p>
          <a:endParaRPr lang="en-US"/>
        </a:p>
      </dgm:t>
    </dgm:pt>
    <dgm:pt modelId="{AD47470B-5141-4499-A3C2-DFDC7FE89358}" type="sibTrans" cxnId="{03DA0E83-E494-426A-967D-CD9481974D59}">
      <dgm:prSet/>
      <dgm:spPr/>
      <dgm:t>
        <a:bodyPr/>
        <a:lstStyle/>
        <a:p>
          <a:endParaRPr lang="en-US" dirty="0"/>
        </a:p>
      </dgm:t>
    </dgm:pt>
    <dgm:pt modelId="{F7ADFD9E-BE03-4D49-BC91-48A681FC9246}">
      <dgm:prSet phldrT="[Text]"/>
      <dgm:spPr/>
      <dgm:t>
        <a:bodyPr/>
        <a:lstStyle/>
        <a:p>
          <a:r>
            <a:rPr lang="pt-PT" dirty="0" smtClean="0"/>
            <a:t>Programas de Mobilidade</a:t>
          </a:r>
          <a:endParaRPr lang="en-US" dirty="0"/>
        </a:p>
      </dgm:t>
    </dgm:pt>
    <dgm:pt modelId="{CCB407B2-B3CD-4E1B-860E-97B97831A600}" type="parTrans" cxnId="{7326DF43-990F-4F48-BF7D-356DA3F50854}">
      <dgm:prSet/>
      <dgm:spPr/>
      <dgm:t>
        <a:bodyPr/>
        <a:lstStyle/>
        <a:p>
          <a:endParaRPr lang="en-US"/>
        </a:p>
      </dgm:t>
    </dgm:pt>
    <dgm:pt modelId="{92B577DF-12C4-4922-83DC-D1EA05E68CD9}" type="sibTrans" cxnId="{7326DF43-990F-4F48-BF7D-356DA3F50854}">
      <dgm:prSet/>
      <dgm:spPr/>
      <dgm:t>
        <a:bodyPr/>
        <a:lstStyle/>
        <a:p>
          <a:endParaRPr lang="en-US"/>
        </a:p>
      </dgm:t>
    </dgm:pt>
    <dgm:pt modelId="{F6D8CA1A-6574-4D71-BA38-4391A029319F}" type="pres">
      <dgm:prSet presAssocID="{DD745718-61BB-417B-992B-76E900352FA7}" presName="linearFlow" presStyleCnt="0">
        <dgm:presLayoutVars>
          <dgm:dir/>
          <dgm:resizeHandles val="exact"/>
        </dgm:presLayoutVars>
      </dgm:prSet>
      <dgm:spPr/>
    </dgm:pt>
    <dgm:pt modelId="{AC5B4BD5-647D-4FE9-9EF8-A11BFE1E6984}" type="pres">
      <dgm:prSet presAssocID="{F902D100-E69D-4E88-BE0C-3AF2F1E96A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1F4CD-59E3-4F03-B0FF-64520C39C0B6}" type="pres">
      <dgm:prSet presAssocID="{71FB8F92-DF75-46D2-9D3D-F51B55830267}" presName="spacerL" presStyleCnt="0"/>
      <dgm:spPr/>
    </dgm:pt>
    <dgm:pt modelId="{CA19C39F-8CC4-4442-BE71-B9640EA46A90}" type="pres">
      <dgm:prSet presAssocID="{71FB8F92-DF75-46D2-9D3D-F51B55830267}" presName="sibTrans" presStyleLbl="sibTrans2D1" presStyleIdx="0" presStyleCnt="2"/>
      <dgm:spPr>
        <a:prstGeom prst="stripedRightArrow">
          <a:avLst/>
        </a:prstGeom>
      </dgm:spPr>
      <dgm:t>
        <a:bodyPr/>
        <a:lstStyle/>
        <a:p>
          <a:endParaRPr lang="en-US"/>
        </a:p>
      </dgm:t>
    </dgm:pt>
    <dgm:pt modelId="{5D299978-AC64-4129-A64F-389F602FD3C7}" type="pres">
      <dgm:prSet presAssocID="{71FB8F92-DF75-46D2-9D3D-F51B55830267}" presName="spacerR" presStyleCnt="0"/>
      <dgm:spPr/>
    </dgm:pt>
    <dgm:pt modelId="{9D097586-243E-41C9-A6C2-D7C6DE2C7304}" type="pres">
      <dgm:prSet presAssocID="{A669D8AD-4D25-46BE-80AF-D6F27A53CD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15165-1430-4FAA-9EDB-867E3CFEBFE1}" type="pres">
      <dgm:prSet presAssocID="{AD47470B-5141-4499-A3C2-DFDC7FE89358}" presName="spacerL" presStyleCnt="0"/>
      <dgm:spPr/>
    </dgm:pt>
    <dgm:pt modelId="{6A27B9DA-FE00-46D6-AA82-3C5789284754}" type="pres">
      <dgm:prSet presAssocID="{AD47470B-5141-4499-A3C2-DFDC7FE89358}" presName="sibTrans" presStyleLbl="sibTrans2D1" presStyleIdx="1" presStyleCnt="2"/>
      <dgm:spPr>
        <a:prstGeom prst="stripedRightArrow">
          <a:avLst/>
        </a:prstGeom>
      </dgm:spPr>
      <dgm:t>
        <a:bodyPr/>
        <a:lstStyle/>
        <a:p>
          <a:endParaRPr lang="en-US"/>
        </a:p>
      </dgm:t>
    </dgm:pt>
    <dgm:pt modelId="{C6AC3BC5-59AA-45C2-81B4-2B1AA4E3D407}" type="pres">
      <dgm:prSet presAssocID="{AD47470B-5141-4499-A3C2-DFDC7FE89358}" presName="spacerR" presStyleCnt="0"/>
      <dgm:spPr/>
    </dgm:pt>
    <dgm:pt modelId="{A63C2780-A186-499A-B8F1-BD9EDD8437A1}" type="pres">
      <dgm:prSet presAssocID="{F7ADFD9E-BE03-4D49-BC91-48A681FC924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DA0E83-E494-426A-967D-CD9481974D59}" srcId="{DD745718-61BB-417B-992B-76E900352FA7}" destId="{A669D8AD-4D25-46BE-80AF-D6F27A53CDF3}" srcOrd="1" destOrd="0" parTransId="{32D4F916-CA1D-44C5-B85D-36DD59C2D8B4}" sibTransId="{AD47470B-5141-4499-A3C2-DFDC7FE89358}"/>
    <dgm:cxn modelId="{8983AA5A-64C6-4A4A-9AB9-F1C74B23F800}" type="presOf" srcId="{DD745718-61BB-417B-992B-76E900352FA7}" destId="{F6D8CA1A-6574-4D71-BA38-4391A029319F}" srcOrd="0" destOrd="0" presId="urn:microsoft.com/office/officeart/2005/8/layout/equation1"/>
    <dgm:cxn modelId="{EC62CF4E-FF34-4EC6-AB27-377D59CABDD5}" srcId="{DD745718-61BB-417B-992B-76E900352FA7}" destId="{F902D100-E69D-4E88-BE0C-3AF2F1E96A7D}" srcOrd="0" destOrd="0" parTransId="{C7CCE09E-1ADA-4371-8FBC-796F8A5D0E2E}" sibTransId="{71FB8F92-DF75-46D2-9D3D-F51B55830267}"/>
    <dgm:cxn modelId="{C1AF694A-53C8-4682-AE4B-A8200B923D91}" type="presOf" srcId="{F7ADFD9E-BE03-4D49-BC91-48A681FC9246}" destId="{A63C2780-A186-499A-B8F1-BD9EDD8437A1}" srcOrd="0" destOrd="0" presId="urn:microsoft.com/office/officeart/2005/8/layout/equation1"/>
    <dgm:cxn modelId="{26DF994A-4068-459C-B6AB-CBD2A0B2E22F}" type="presOf" srcId="{A669D8AD-4D25-46BE-80AF-D6F27A53CDF3}" destId="{9D097586-243E-41C9-A6C2-D7C6DE2C7304}" srcOrd="0" destOrd="0" presId="urn:microsoft.com/office/officeart/2005/8/layout/equation1"/>
    <dgm:cxn modelId="{EDCB88A6-200F-4FF3-AEB5-4835AA620D89}" type="presOf" srcId="{AD47470B-5141-4499-A3C2-DFDC7FE89358}" destId="{6A27B9DA-FE00-46D6-AA82-3C5789284754}" srcOrd="0" destOrd="0" presId="urn:microsoft.com/office/officeart/2005/8/layout/equation1"/>
    <dgm:cxn modelId="{8FF1948F-29C5-4850-A246-D27335643FA1}" type="presOf" srcId="{71FB8F92-DF75-46D2-9D3D-F51B55830267}" destId="{CA19C39F-8CC4-4442-BE71-B9640EA46A90}" srcOrd="0" destOrd="0" presId="urn:microsoft.com/office/officeart/2005/8/layout/equation1"/>
    <dgm:cxn modelId="{7326DF43-990F-4F48-BF7D-356DA3F50854}" srcId="{DD745718-61BB-417B-992B-76E900352FA7}" destId="{F7ADFD9E-BE03-4D49-BC91-48A681FC9246}" srcOrd="2" destOrd="0" parTransId="{CCB407B2-B3CD-4E1B-860E-97B97831A600}" sibTransId="{92B577DF-12C4-4922-83DC-D1EA05E68CD9}"/>
    <dgm:cxn modelId="{4DC2C341-300B-45B9-BAF0-442E8F48F296}" type="presOf" srcId="{F902D100-E69D-4E88-BE0C-3AF2F1E96A7D}" destId="{AC5B4BD5-647D-4FE9-9EF8-A11BFE1E6984}" srcOrd="0" destOrd="0" presId="urn:microsoft.com/office/officeart/2005/8/layout/equation1"/>
    <dgm:cxn modelId="{770127D2-0E15-4F1E-9660-F163BD02C34B}" type="presParOf" srcId="{F6D8CA1A-6574-4D71-BA38-4391A029319F}" destId="{AC5B4BD5-647D-4FE9-9EF8-A11BFE1E6984}" srcOrd="0" destOrd="0" presId="urn:microsoft.com/office/officeart/2005/8/layout/equation1"/>
    <dgm:cxn modelId="{0C1AF463-7545-4AD0-A163-714C6A549408}" type="presParOf" srcId="{F6D8CA1A-6574-4D71-BA38-4391A029319F}" destId="{F381F4CD-59E3-4F03-B0FF-64520C39C0B6}" srcOrd="1" destOrd="0" presId="urn:microsoft.com/office/officeart/2005/8/layout/equation1"/>
    <dgm:cxn modelId="{E185273F-1132-4BDA-981C-4566A63046DF}" type="presParOf" srcId="{F6D8CA1A-6574-4D71-BA38-4391A029319F}" destId="{CA19C39F-8CC4-4442-BE71-B9640EA46A90}" srcOrd="2" destOrd="0" presId="urn:microsoft.com/office/officeart/2005/8/layout/equation1"/>
    <dgm:cxn modelId="{7E2CAA72-7CC4-4900-9635-36B07CA908B1}" type="presParOf" srcId="{F6D8CA1A-6574-4D71-BA38-4391A029319F}" destId="{5D299978-AC64-4129-A64F-389F602FD3C7}" srcOrd="3" destOrd="0" presId="urn:microsoft.com/office/officeart/2005/8/layout/equation1"/>
    <dgm:cxn modelId="{EBC62222-D0E2-46B0-9031-88D8A1C6871F}" type="presParOf" srcId="{F6D8CA1A-6574-4D71-BA38-4391A029319F}" destId="{9D097586-243E-41C9-A6C2-D7C6DE2C7304}" srcOrd="4" destOrd="0" presId="urn:microsoft.com/office/officeart/2005/8/layout/equation1"/>
    <dgm:cxn modelId="{55D0AF99-9842-4BE4-8264-988AB77F9510}" type="presParOf" srcId="{F6D8CA1A-6574-4D71-BA38-4391A029319F}" destId="{19515165-1430-4FAA-9EDB-867E3CFEBFE1}" srcOrd="5" destOrd="0" presId="urn:microsoft.com/office/officeart/2005/8/layout/equation1"/>
    <dgm:cxn modelId="{856D9326-CE47-4D40-9448-E06109D26EF8}" type="presParOf" srcId="{F6D8CA1A-6574-4D71-BA38-4391A029319F}" destId="{6A27B9DA-FE00-46D6-AA82-3C5789284754}" srcOrd="6" destOrd="0" presId="urn:microsoft.com/office/officeart/2005/8/layout/equation1"/>
    <dgm:cxn modelId="{45A54789-C42F-48EE-ADFE-0ACA270B5649}" type="presParOf" srcId="{F6D8CA1A-6574-4D71-BA38-4391A029319F}" destId="{C6AC3BC5-59AA-45C2-81B4-2B1AA4E3D407}" srcOrd="7" destOrd="0" presId="urn:microsoft.com/office/officeart/2005/8/layout/equation1"/>
    <dgm:cxn modelId="{9E780C9F-5A45-4773-A8A3-902992ECE401}" type="presParOf" srcId="{F6D8CA1A-6574-4D71-BA38-4391A029319F}" destId="{A63C2780-A186-499A-B8F1-BD9EDD8437A1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BBEFA-0ED3-480B-8E00-B92E5A74DC3D}" type="datetimeFigureOut">
              <a:rPr lang="pt-PT" smtClean="0"/>
              <a:t>12-07-2019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5CC1B-BA97-42D6-8BBF-D77BFAC3A21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2564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2224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28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24FB75-B3D9-4F6E-BA57-BDEFE721F1A8}" type="slidenum">
              <a:rPr lang="pt-PT" smtClean="0"/>
              <a:pPr>
                <a:defRPr/>
              </a:pPr>
              <a:t>15</a:t>
            </a:fld>
            <a:endParaRPr lang="pt-PT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pt-PT" smtClean="0"/>
              <a:t>Visita da CAE no âmbito da Acreditação A3ES do MIEQ/FEUP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1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BBAE4-7D96-4A4B-8082-DD71223ACDC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68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808801-57A6-7E4F-8345-47CA1C1E9184}" type="slidenum">
              <a:rPr lang="pt-PT" smtClean="0"/>
              <a:pPr>
                <a:defRPr/>
              </a:pPr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3837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922AE3-BE00-4F34-9F33-234AC505ADE9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60375" y="722313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4562475"/>
            <a:ext cx="5362575" cy="4316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744" tIns="46872" rIns="93744" bIns="46872"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51854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BBAE4-7D96-4A4B-8082-DD71223ACDC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61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24FB75-B3D9-4F6E-BA57-BDEFE721F1A8}" type="slidenum">
              <a:rPr lang="pt-PT" smtClean="0"/>
              <a:pPr>
                <a:defRPr/>
              </a:pPr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9050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43603-8BC0-488F-9465-3CA1B21067D7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5901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7222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068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BBAE4-7D96-4A4B-8082-DD71223ACDC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3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02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BBAE4-7D96-4A4B-8082-DD71223ACDC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1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BBAE4-7D96-4A4B-8082-DD71223ACDC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0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24FB75-B3D9-4F6E-BA57-BDEFE721F1A8}" type="slidenum">
              <a:rPr lang="pt-PT" smtClean="0"/>
              <a:pPr>
                <a:defRPr/>
              </a:pPr>
              <a:t>33</a:t>
            </a:fld>
            <a:endParaRPr lang="pt-PT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pt-PT" smtClean="0"/>
              <a:t>Visita da CAE no âmbito da Acreditação A3ES do MIEQ/FEUP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46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24FB75-B3D9-4F6E-BA57-BDEFE721F1A8}" type="slidenum">
              <a:rPr lang="pt-PT" smtClean="0"/>
              <a:pPr>
                <a:defRPr/>
              </a:pPr>
              <a:t>34</a:t>
            </a:fld>
            <a:endParaRPr lang="pt-PT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pt-PT" smtClean="0"/>
              <a:t>Visita da CAE no âmbito da Acreditação A3ES do MIEQ/FEUP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850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24FB75-B3D9-4F6E-BA57-BDEFE721F1A8}" type="slidenum">
              <a:rPr lang="pt-PT" smtClean="0"/>
              <a:pPr>
                <a:defRPr/>
              </a:pPr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951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81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BBAE4-7D96-4A4B-8082-DD71223ACDC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4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BBAE4-7D96-4A4B-8082-DD71223ACDC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5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fld id="{37A2957D-7E36-4AC5-9A92-B03DC51C9870}" type="slidenum">
              <a:rPr lang="ms-MY" altLang="pt-PT" sz="1200" b="0"/>
              <a:pPr/>
              <a:t>10</a:t>
            </a:fld>
            <a:endParaRPr lang="ms-MY" altLang="pt-PT" sz="1200" b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428875" y="530225"/>
            <a:ext cx="4516438" cy="2541588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7938" y="3284538"/>
            <a:ext cx="6815137" cy="3071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PT" altLang="pt-PT" smtClean="0">
              <a:latin typeface="Arial" panose="020B060402020202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345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BBAE4-7D96-4A4B-8082-DD71223ACDC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0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43603-8BC0-488F-9465-3CA1B21067D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38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840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4"/>
          <p:cNvCxnSpPr/>
          <p:nvPr userDrawn="1"/>
        </p:nvCxnSpPr>
        <p:spPr>
          <a:xfrm>
            <a:off x="-2500" y="416225"/>
            <a:ext cx="9657199" cy="0"/>
          </a:xfrm>
          <a:prstGeom prst="straightConnector1">
            <a:avLst/>
          </a:prstGeom>
          <a:noFill/>
          <a:ln w="19050" cap="flat" cmpd="sng">
            <a:solidFill>
              <a:srgbClr val="8C2D1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" name="Shape 65"/>
          <p:cNvSpPr txBox="1"/>
          <p:nvPr userDrawn="1"/>
        </p:nvSpPr>
        <p:spPr>
          <a:xfrm>
            <a:off x="144895" y="0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lang="pt-PT" sz="1800" dirty="0">
              <a:solidFill>
                <a:srgbClr val="8C2D19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4895" y="51090"/>
            <a:ext cx="10972800" cy="365135"/>
          </a:xfrm>
        </p:spPr>
        <p:txBody>
          <a:bodyPr/>
          <a:lstStyle>
            <a:lvl1pPr>
              <a:defRPr lang="en-US" sz="1800" b="0" i="0" u="none" strike="noStrike" cap="none" dirty="0">
                <a:solidFill>
                  <a:srgbClr val="8C2D1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Shape 6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35066" y="6382942"/>
            <a:ext cx="1091775" cy="3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 userDrawn="1"/>
        </p:nvSpPr>
        <p:spPr>
          <a:xfrm>
            <a:off x="11826841" y="6444299"/>
            <a:ext cx="36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73C9F-A3D3-4C34-9E7C-FDB0C690A74D}" type="slidenum">
              <a:rPr lang="pt-PT" sz="11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endParaRPr lang="pt-PT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1843317" y="6382942"/>
            <a:ext cx="0" cy="38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7" descr="C:\Users\fmartins\AppData\Local\Microsoft\Windows\Temporary Internet Files\Content.IE5\KY7AAD0S\MC910216995[1].png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0" y="2817341"/>
            <a:ext cx="12194500" cy="404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hape 64"/>
          <p:cNvCxnSpPr/>
          <p:nvPr userDrawn="1"/>
        </p:nvCxnSpPr>
        <p:spPr>
          <a:xfrm>
            <a:off x="-2500" y="416225"/>
            <a:ext cx="9657199" cy="0"/>
          </a:xfrm>
          <a:prstGeom prst="straightConnector1">
            <a:avLst/>
          </a:prstGeom>
          <a:noFill/>
          <a:ln w="19050" cap="flat" cmpd="sng">
            <a:solidFill>
              <a:srgbClr val="8C2D1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extBox 1"/>
          <p:cNvSpPr txBox="1"/>
          <p:nvPr userDrawn="1"/>
        </p:nvSpPr>
        <p:spPr>
          <a:xfrm>
            <a:off x="0" y="6543087"/>
            <a:ext cx="823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73C9F-A3D3-4C34-9E7C-FDB0C690A74D}" type="slidenum">
              <a:rPr lang="pt-PT" sz="11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endParaRPr lang="pt-PT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hape 65"/>
          <p:cNvSpPr txBox="1"/>
          <p:nvPr userDrawn="1"/>
        </p:nvSpPr>
        <p:spPr>
          <a:xfrm>
            <a:off x="144895" y="0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lang="pt-PT" sz="1800" dirty="0">
              <a:solidFill>
                <a:srgbClr val="8C2D19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4895" y="51090"/>
            <a:ext cx="10972800" cy="365135"/>
          </a:xfrm>
        </p:spPr>
        <p:txBody>
          <a:bodyPr/>
          <a:lstStyle>
            <a:lvl1pPr>
              <a:defRPr lang="en-US" sz="1800" b="0" i="0" u="none" strike="noStrike" cap="none" dirty="0">
                <a:solidFill>
                  <a:srgbClr val="8C2D1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6" name="Shape 63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5066" y="6382942"/>
            <a:ext cx="1091775" cy="3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 userDrawn="1"/>
        </p:nvSpPr>
        <p:spPr>
          <a:xfrm>
            <a:off x="11826841" y="6444299"/>
            <a:ext cx="36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73C9F-A3D3-4C34-9E7C-FDB0C690A74D}" type="slidenum">
              <a:rPr lang="pt-PT" sz="11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endParaRPr lang="pt-PT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843317" y="6382942"/>
            <a:ext cx="0" cy="38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3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6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35066" y="6382942"/>
            <a:ext cx="1091775" cy="3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 userDrawn="1"/>
        </p:nvSpPr>
        <p:spPr>
          <a:xfrm>
            <a:off x="11826841" y="6444299"/>
            <a:ext cx="36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73C9F-A3D3-4C34-9E7C-FDB0C690A74D}" type="slidenum">
              <a:rPr lang="pt-PT" sz="11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endParaRPr lang="pt-PT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843317" y="6382942"/>
            <a:ext cx="0" cy="38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6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35066" y="6382942"/>
            <a:ext cx="1091775" cy="3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 userDrawn="1"/>
        </p:nvSpPr>
        <p:spPr>
          <a:xfrm>
            <a:off x="11826841" y="6444299"/>
            <a:ext cx="36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73C9F-A3D3-4C34-9E7C-FDB0C690A74D}" type="slidenum">
              <a:rPr lang="pt-PT" sz="11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endParaRPr lang="pt-PT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843317" y="6382942"/>
            <a:ext cx="0" cy="38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25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130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6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35066" y="6382942"/>
            <a:ext cx="1091775" cy="3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 userDrawn="1"/>
        </p:nvSpPr>
        <p:spPr>
          <a:xfrm>
            <a:off x="11826841" y="6444299"/>
            <a:ext cx="36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73C9F-A3D3-4C34-9E7C-FDB0C690A74D}" type="slidenum">
              <a:rPr lang="pt-PT" sz="11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endParaRPr lang="pt-PT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843317" y="6382942"/>
            <a:ext cx="0" cy="38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3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00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64" r:id="rId2"/>
    <p:sldLayoutId id="2147483649" r:id="rId3"/>
    <p:sldLayoutId id="2147483658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nfocursos.mec.pt/dges.asp?code=1105&amp;codc=9461" TargetMode="Externa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igarra.up.pt/feup/pt/web_base.gera_pagina?p_pagina=21463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mmadeira@fe.up.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ubTitle" idx="4294967295"/>
          </p:nvPr>
        </p:nvSpPr>
        <p:spPr>
          <a:xfrm>
            <a:off x="1812132" y="2916238"/>
            <a:ext cx="8567737" cy="1749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PT" sz="3200" dirty="0">
                <a:solidFill>
                  <a:srgbClr val="8C2D19"/>
                </a:solidFill>
              </a:rPr>
              <a:t>Mestrado Integrado em Engenharia Química (MIEQ)</a:t>
            </a:r>
          </a:p>
          <a:p>
            <a:pPr algn="ctr">
              <a:spcBef>
                <a:spcPts val="0"/>
              </a:spcBef>
              <a:buNone/>
            </a:pPr>
            <a:endParaRPr lang="pt-PT" sz="3200" dirty="0">
              <a:solidFill>
                <a:srgbClr val="8C2D19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pt-PT" sz="2400" dirty="0">
                <a:solidFill>
                  <a:srgbClr val="666666"/>
                </a:solidFill>
              </a:rPr>
              <a:t>Luís Miguel Madeira (Diretor de Curso)</a:t>
            </a:r>
          </a:p>
          <a:p>
            <a:pPr algn="ctr">
              <a:spcBef>
                <a:spcPts val="0"/>
              </a:spcBef>
              <a:buNone/>
            </a:pPr>
            <a:endParaRPr lang="pt-PT" sz="2400" dirty="0">
              <a:solidFill>
                <a:srgbClr val="666666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pt-PT" sz="2400" dirty="0">
              <a:solidFill>
                <a:srgbClr val="666666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pt-PT" sz="1800" dirty="0">
                <a:solidFill>
                  <a:srgbClr val="666666"/>
                </a:solidFill>
              </a:rPr>
              <a:t>Porto, </a:t>
            </a:r>
            <a:r>
              <a:rPr lang="pt-PT" sz="1800" dirty="0" smtClean="0">
                <a:solidFill>
                  <a:srgbClr val="666666"/>
                </a:solidFill>
              </a:rPr>
              <a:t>13 de julho de 2019</a:t>
            </a:r>
            <a:endParaRPr lang="pt-PT" sz="1800" dirty="0">
              <a:solidFill>
                <a:srgbClr val="666666"/>
              </a:solidFill>
            </a:endParaRPr>
          </a:p>
          <a:p>
            <a:pPr>
              <a:spcBef>
                <a:spcPts val="0"/>
              </a:spcBef>
              <a:buNone/>
            </a:pPr>
            <a:endParaRPr sz="1800" dirty="0"/>
          </a:p>
          <a:p>
            <a:pPr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449" y="372214"/>
            <a:ext cx="2750919" cy="9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Engenharia Química </a:t>
            </a:r>
            <a:r>
              <a:rPr lang="pt-PT" dirty="0" smtClean="0"/>
              <a:t>– </a:t>
            </a:r>
            <a:r>
              <a:rPr lang="pt-PT" b="1" dirty="0" smtClean="0"/>
              <a:t>o</a:t>
            </a:r>
            <a:r>
              <a:rPr lang="pt-PT" dirty="0" smtClean="0"/>
              <a:t> f</a:t>
            </a:r>
            <a:r>
              <a:rPr lang="pt-PT" b="1" dirty="0" smtClean="0"/>
              <a:t>uturo da engenharia química*</a:t>
            </a:r>
            <a:endParaRPr lang="pt-PT" dirty="0"/>
          </a:p>
        </p:txBody>
      </p:sp>
      <p:sp>
        <p:nvSpPr>
          <p:cNvPr id="3" name="AutoShape 2" descr="data:image/jpeg;base64,/9j/4AAQSkZJRgABAQAAAQABAAD/2wCEAAkGBxITEhUTExMVFRUXFRcYFRgVFRYWFxcYFxcWFhgXFxcYHSggGBolHRUVITEhJSkrLi4uFx8zODMtNygtLisBCgoKDg0OGxAQGi0lICUtLS0tLS0tLS0tLS0tLS0tLS0tLS0tLS0tLS0tLS0tLS0tLS0tLS0tLS0tLS0tLS0tLf/AABEIAKgBLAMBIgACEQEDEQH/xAAbAAABBQEBAAAAAAAAAAAAAAAEAAIDBQYBB//EADwQAAIBAwMCBAQDBwMEAgMAAAECEQADIQQSMUFRBSJhcQYTMoGRofAUI0JSscHRM2KSB3Lh8RWCFkNT/8QAGAEAAwEBAAAAAAAAAAAAAAAAAQIDAAT/xAAkEQADAQACAgICAgMAAAAAAAAAAQIRITEDEiJBE1EysUJhkf/aAAwDAQACEQMRAD8A8oNIVbay3bI8tVd1YNUqPUkq06HNcaaaDTmeaUIg9SJcYAgcGoDRSMCtZAYMTXJpRmuspFYYaa6GqcIuyZz2ocVjJ6I0qRrgrGOxRVlVKGeaZaOKhmKwHycNKka5WCEDbt9ahNK2JNOupFYHR200VPeO4QBmpfCfD2ut6dTWw0ejtWhhQT3p5lsVtIxo0d0r9JqFdFcM+U4rdXLw7Ch714QRAzT/AI0L7Mw9IJirnxHwyfMgMdaq7mnIqblodVoOaQpGuUoxJcjpUZNKa5QMKa7TaVYw5Dmpb+okRUDCuRW02CIrgroFbj4V/wCnWo1IW5cizaMGWB3spEhkWII4ySOetFTvQtWpWsxVpc1Zr4BqbgDJp7rAiQVtuQR3BAg/avYNF8H+HaSJQXHAEtcG8epCHyg+wq/u65dpgDy45ysYkdKt+LFyc/53T+B5l8Gf9Prxv221KD5WS6bxviPKGA4BMdZwa9O1Pw1oGONNaiIwFXj2NBM7RAnc38vm55IPp2pNrQvlkQBjJERiCO9FLA3Pv2zwE3qHdyeKiL061fIEd6Td7Ohj7NypmYUONM65IwadUwj+a6pPApgNWfhNiTJopaB8E3h/hsiWqfU+HrRjA8ChtSWXmr+qwlvJT6jRkcVDYJUhiJANG3naJjFQtc3JGKm4/Q+/sg1V3cxIET0FRoK4BXYqYw9jFcRq4VJFSaRKJhwtUy4kUY5ig75pvUGkINGaLStdMCq9Wqy8IZhcWCRSrvkNdcGw0OlFpAo561IgzninzUVxquuCL07r7ag+XNVt8kUUNRtIPahddqd5mIpm0+QLVwOXxBwpQKMjmqa9qd2COK7rNQ/K9Kqrd3maSr4waYx6LUHNRA0naa5FRosjprlSKK7aic0ptIqQNGahVP00IVo4BPRy5NEW9KbjrbtrudyFVRyScAVHiIHNez/AHwX+zoXuQbriHyCApyNmPxnk+1NM6LVKVrAvhT4ETTbLlwhr5iJPlsvBlRBh+Yk/atvduG2okqATkCfKeJB6j/NBX9SbbGWWQoDCIJXow6yPvTNX4gWkKy4Ex/Op7mcR6TXQkl0cr9rzcaBrtwSzEgsJmfpI/mWa6dx2qNrkZVjgEDlY61BvaVA23CDKnpHVI70P862WIIYsRiFYBXPKBTW7KJJdBfzVLcP1jbgK3BUdPvNRrbdiYuIhBgqFBgwOv3FQs1zYxuEKhMOFUEpHYcA/jUenbT7RuFxT6Bs5wx9TQCeEorETBiuirLQKxUqFn1oN7RUweak5xJllWtot1uubQDjHQ0N+yMVLAYHNcPiDFdv51b6HV2jYZScnpWeNk/lK6M8av/CR5apLiQaP8M1MYNLPDKPlGpu3EFoERuqm1F7dk0y7doK9dqztkpjCbUa9fl7IzWfe6QecUVdeodQoAHekumykykdU0Vpbi5mhLdPdYqSGZM90RFO0r0KBTrbQaKfJsLJxiq+/cqa2WchVBNW//wCNyoJOaqpddEnSnszCnNWeh1IDr71bXvhIi2WkzWcu2HtnzAig4c9jK5ro337RIkVBdu1QeGeK42mrC5qxFNoMFcvGaF1OoqX9pTYZ+qqq681nwZchWo1q/K2gZPJqmJqa6afp7E1N8jpJEdi31rt2rBLMCortqcAVnLBvIAgJ4qw8P8IuXW2qPc9KufA/BxIn71rFKWxCgCtMccmdFPofg22o/eMSasF+H9KMbJpz60mptGxdwozJqilCezO+C/DNq1fW+oyAflrz5hE+gJUmJrYaXXMgCqB12bm+oTO1uTIzVTdfbgttWFwuWifJdB9OCIPFRJBGLbNJlvq+zoSQM8mI5ppWCUlXDL3TaK7fllZAJJBidh6qMZ9/WgPE9IbRE21InyhIkP2bg7T6VYeCeKlBt+WQTxAMEdyf5vT0qTxDQ3L0ujRuwSVxt/2zkGZp0iL8jVZ9GbN1Ty5t/VtTd9DesDE+lSKzbSSq27bYnzNsI/i7yfWmvbcOVZC7/QbhZANwO5SCOBA45pjLCglmum5u8oYD94Ou3qMUC5xFTaPljexkNvkgE8XCeB96KuXG4uG0GAA8ysxYD+Kaawa5G4NbQkI+RLMMRtHA9cVDqTYVit9r5cdmMR0jbigY8c02tKcdahu3NxJPWq9bhmjFOK5nTzC/qk9HUXprdQWLDMcAmrex4dcjijKBTArhFBtegyKP1ejcciqe8pmmZkWK62RTGeg7dSKxPFKmHBzGmadA7QTFcvWyOajRKDMEoADTmecCpvD9Cbh9K02m8Ltp0k0ZlsDaRlVtNHFOs6VmPFbfU6BQm6BVOX2NKQKd+LOxF5NXAf4J4etognJPerPXuN69qBtW2Khpp2steWSZroXE5hB46T0tPENapQAVl/iJldRxUOpunvVXqbpihXk1Zg0eH1+ysCEHFWulDkZFT/Dfh5vOewEk1oDpwrlBGKhMPss7SeGdu2SKCu3orV+I6aBNZbXqK1y0aKVAjNNH6Jqrpqexdipy+R2iyZ6J0RE0Lf0zrbDkQDxQ+iukNVNJ9m40GBNdYljAzQ2iu+QVJZ1RW4CokzinQr6G3rTIfMCKt/hm/tdm7LEiJz2nrAMe3rRV3Ti6Q93J/lH6zTkEHyKqwOeIHMjqSIkf9tO+HwIn7T8vsIE5YAKB5t7HjOXUHOxhEgbYzSugQQ94+UhiFAkSZG0GSwxxntTAU3QzO7S0hAYE5kKuShPQkip7QYBdthVzkHao5H0HntyBQGB7LqWAD3X3EFtkGCJIBgSp/Ac1sP8A5pVtANtUsJGe9ZPVMwB+dcCq5AAAIOCZG/HHMxTtMSPKlsspBVXZ+T9QMtkAAdBRTX2S8nj9/vCXUlmwxVbZHJHmlcxB+kn17UOGU4sKha4oM5lIjBb17Yp12VQtdubg3nCgQGeY2k8kRHvTi7GBYClNwcEgqC0ZVe9ZvXpSViwX7N811ZyF3ztVGMBlB8zHv7Cog1jINksymHaC8sOTuOT0qUWUdm3Mpdl3g5VVIxtgGT60Hcv3Xg2LTBIjyYWQTJHf3oBPND4Rp+gP41234baBB3GOY9P8VVnXn9fkKX7ee/v/AIqPxL4zW2dXbUAKAKe+rFY/9sJ/v/YCp7WvPBP3pvZC+pd6jUzQ2n1FpCSyBqEa5QupfFBs3rvBBqmEmOKZZaMimWri53faoVukUmjYTXtQXbNTpa4qHT2N2aL0iDcPegY1HhtgIg70RvzSH0j2qB6uuCXYb4x4krIFXpWbvXqL1DVU6tsVqps0QpWIK03jT/STiizrSetBfDXw3f1jsLQHlEksYAHvQerV7VxrbcqSD7jFDazWZent6rsP1F2q2+1PUlhzULmkbKI0Hw5cNsEjqM0beuncW6mqTwrVgYNH3rwpk+BHPOndVqScE1Uapd3FTai/VfcuGhTClnRCi5g96m1VoKRBmoKVSKBf7axAQkwOBRli2OaqDijdNq+lNL/YrX6NL4fe8sVfeEaWPO2WPHp9qyHhN3dcUfjW0F4cD8/7GrImzR+BaIXmgnH66VJ8RrZQrbzIjyrMtOJhcmI/rVL4f4k1tsfgTB/HtUus8RLt5du5uSSRA7kweJqqzDlpV+Rfons/NIhVW0CMTAhuGhVmQeIMHmldEBne6QNsOEA2jHYzBkCTioQgIG+7ktI2+RVcDIBMkEdpHJpLet5e3aLtOQQWbp5txkE4ImamdBLpigIW2jXAQYcNuEkTEucRB4p9/dtY3LigN5pUQTGNoacdKRN0zJVEI8s/Wg+oDGJ569Kbc+Xb2rdYuJBXfBUKecDBOOtYxxtlsgW0LkbWlTv2J1GeODUtxbxcFYQLLIpG5iDzwYAzxNdW8yxsQfLWYnySpgTHbPNMXTFSzNcbyQGCGAEMnapOT07VjEQGnBfzKzLDhmgliZlY4jpAFOTU3zLC0QGMgSBGAIiccUzT6i2AxsJLK0oAvKwJLN+OSam0mq1KLGxG3EsDLH6jPQVmY8B3Ut1I1yuU6R6tT/mVDSomLDTajEGmXbk0NaBnGalajoCI09UrgFSilCOUxxTrdwqZqOala4CIisA1PhmuDrBOa0PgXgDandtIAUSSZj2xVF8L/Cdy4qX7jhLLHGfM2YgDpOc/lXpOk1q2rfy7YULgc8+p7yBHvXVCf+SOXyttP8b5Mrf+FwsgncYB52gT0jmaPTwXSg4tKTx5siSex7UXe1G47j3LE4IAXAknAjAIHeobd36TOIZuT7CB9TEbh70cGWlx8PaZQXFpESSAdoAMLEyV++PSs98Q/Dmme4ZSCbpBZSQZIXn7mrXQm6rW4kAhiSx2DqYAX3H9Kn8a8Je2LZZgWNzcdqD/ALuueg9afNnCHXk9tXP/AE8y8R+EnUA2X3SW8rQpxPHfArNX7LIdrAg9jXqCXD5fKc3mAnYIxHA+/H3NVXiukt3kAcZCXIbkgq/cTIz3NQrx70dar9mBRyKM0+rkgMcSJqDW6ZrblW5/qDUKCTUdaKdl542toMPkncIyec1UMjHoa0/gfg5jc1XTaa2BG0VRp0TTzg8/t2T1EUr6AHFa/V6ND0qg12g25FBxgyZUmntTLhpk1MYuvho/vftWvV/1H9RWH8Evbbg9cV6h8N6OzdRmuNEDHv3mujxLVhDzUoXsytS8PYeuR9vWi9Npy/WAInPm9t1A6pQrEA/2Pt2Jp+l1bJgcHsOv661Rd8i1rXxLa3ctdLZYE+ZtpuEdAZMzmBzOKN36g9FVgepkOJkLtHHHfE1T6DU3TjeojoxJJ/2kRjnGanJt4+ZeJG7yN9JQ43SefxPQ0AhjoiqzPcL2zyB9AbBHdgPvT7eptoQEQvb6svnkEYUn0PTtQ1u/bBJt2iW/iBBYgfzgmQZyJntU/wC0XZDJbHy/MVDeQhT9RI5gT24oGJx88FixQCArbslVMwSAYn71CtqyilzLhW2sC31CMeUYOelcFqA5a8SggXdokkRjJnA4mobV+0ButKGuCRtyxVOjA5iB1omCDqLjJ5FKsu4sx+kWzJj1+1PFx7QCPdIgDbttggr05+9CXjce2of92EABJObitx5QeM9TyK5q7+ntNsvG67AYYMY29Bgj1rGPLPhLwmzqL2y/d+Uu0mcZI6CarvFdMlu66I25VYgHuKuvGrOiXT2jp2JukfvN08xnHTNZ01G0pXr9/sfxt1TrXnWP+xkU2KJTTswJCkgcwOPeooqeFtLj4YW4jNfVA62wd0+vag9Vc3uzREkmjvBtKzWbrC9sUcr/ADVV7qdvJSJr+TZOtxQhEZ71BNcNdFTHFVp8OeFnU31t8Ly57KOfv0+9VVeifAWgKWDdIM3DiIHkU9z6z+VNK1gp4jUoVRFt2wwRQFUBY/rwSMz707R2mumFJ4Y+ZYBBx9lPbmRQN2f5XPAjcJMkmPvyexpljWOhlS4J3AEjBM5Y4wg9/WK61/s5qTSfr2d17bGI3AlVjcOZBH0IOo6z39Khe+VDHIhFUDm5/wAuBEfgaC1xYBm/nWZgh3PULnAEgE9QTzFM1l/eNkNIZQVUknPRm4joc9RWfZluIudf42Qcstv5SgjO4yfL9IPQ8D71zW+PPe2KVuMVtFiT5MlQIBMdSQSDVFfP+p9Kb3CDl3OBOcidr5zjbTdSd3zmAuPO22CTtUdCcfwyUPrRdtgXihZwOtmBakWlAt3LnmYkgNMT12+YepigrlwbAJt/6WQFIINxwQMfkOB1orVEIbv+kmy2qAxvMmcH/d5SAOk0PqNSP3kO7BVtL5EECDME5xgE8UhUq/FLXzAxxILGRkATtUT6xwQKF+G/DzcuxHBqwvv5mkNhm/1SAB5sEgDJ88/f0qX4TvbbrEZP9ZqbSb0bWlwaG6pXERQd16P1t7fmq1zTPPoRbnJBfY1W6q5gzVkhBYA8UJ43ppIFpS09gTQzjQ7zhlNT9Rovwrw1rzBVHue1Nv8Ahl6RNp4PXafxrd+AaIWLQx5jzIqSnWUbxDdB8OWbS5y3egV1DW2Kzwfx7VaajUkzVLrkJz1qy46E7CUvyef/AH1MGpfmCP8Ax0+x61SWdRGDipG1YPb8vsK2mwuNJeBdVZZk9yvJ4MHNXQlSAltMgBicblXoxgmT396xX7Tn156c1aeF+NEOAxLEkDJ/Oewpkydqu0ab9pvGZZF4hpmeIQiMnHPvUjby5m6EeCXVRIHdVLYyJPFUnijbLxDANgQFfBmYOO2TnvUA1CGP3O8SQSWG5m7AkncAeKLWAl6tLq1esAzbBuNPktkltw6+UYkHORTxq2KRbT5cKdxMIHUsfKBEyDPtVYNdclpNtJIJdfqXEYAiegI9aHbUBrY3XGfaJAQR8sk/UcZBHr3oDFtrrijaL9zzALs2YHyzG6WOSenSpLWrZRFjTC7aJlXYDcwPffkxxPpVWoMqbdtQN6n96RvDgDzd9nX71Hq9QAxDXyjfxIo8qmeFzxx+NYx5rFX3h/w8tzS3NQbyLsMBDyf8VSEVPo7oVlLDcoMle/pUIaT5RW1TXxeFv4V8RNZ09zTqin5n8R+odPvVNqtI6RvUrIkSIMUbf1StfFxVFtZEDoINXnx94pp7/wAo2m3MFhz0/CqP5Q9fXRJfC1k/y7M1otC7zt6CT7UM6wYouzrCi+UwSKCYzUHhdboproptOWlCE6TSs7Ko5JAH3MV7foPAyLQG0BUACjd29vaaxP8A0v8AiLT6dnt3bctdKqjwDt5wZ4BkcVudVq/qAU7TnynGM8T6Rx1rq8SSWnL5XdPFxhS37cAyjYWT5p8s8RPLEZP9ahBCvLC4AGG+BJgiAgx2PSARRNzni5M7jEmS308gzHfjFBu4WAXPky8iZYlYxEtHbkbacYtfirxi1dQICFVRD+WYkDyD19BnBrL2hGPOds3CqIUHEIJGZ8oPpmjr9t1UG47QV3XPL9QAWFnrxEYPOaEZCxCk3SbjbiYiLauRt4B4bgH+KjT0TxQoWIdZXZtMJbVVa4SfOwJJGSIMAXB1k7aGtwxtIzXLrFjcaMg8rkDM4TE05lLhitoTcYWzvIYxBTcJO76lP4VzV35+YTcG3b8u1s8xBYK8CYPKgek0pUG2syHbbRfmXYO47mA+kkbpadynM0Lrb+4vN4sWuKF2A5Vcx3AG4/hRV1V3DyM5sW2Y7vpYtDcNnkvVffZlVRKoAGfGSrmQB0KnI/CaVhAHYSWAJkkguf8AcPsTjpUnhes2XpJmcE/eoDn1zGeJAk+hmgr560jY2G/+ZIkVHbtM5xx1NZXw/wAZYCDWg8J8UBwT+dGeRWsL7TaO2vI3H19BPFGrdAECBgDEdeeKCGoHccnr36cfnxTDd7ZyMghs8QAeTxmqYKWC6gH2nP8A2rwPxpzagcmDHmIxyfpH4VVTnPTBOTAJB5IMkyMCpBe7ngyRP8X8KDHtRwxLqtIhnoVAmOrN0qm1umKkg9MelWouRznbLvEGX6LjtHbpTHWfK3QS/XzvwPt/alw2mX1OmBoG5pCKv9fpwrQDOKrdVxSvgaXpZ2dfYt6cAkSRkRmaynzQzQDknA9zinGyXbavNEfDWhP7R5h9Gehz05oNtmmVLfJprng5FvyyWgbiSGkyJPvE81XspBIKg4E7h+UiIGOgrUrjP4lcMPdetB6i3u5AbHIwwB5LDk/+6cUrLTgGZtCAIbMrGMD/APYRie9Si/5I+ao5gIvm5ki5/tPP3oXUJtMqZVepBDcdPyP3oP8AblEglln9GYyRPejpsLm86MVJFy9kAMZGP/5xx966dWwgL8pVGFV43qJOGxzz+NUTeI2yMvkRzM45/XNErq7Z4dD/AMT+ZyaGo2GTtMkjdMTmO1S+IvaDRaJKxyaAmuVzexfOR5c12ajrtAI5EJ4pMIqTT3tuaZduSZrAG04LSQ1cam9YNhQo/eTk9hRS0DeAPh9/ZdR+NrqfwINeyOwIGTnqJiJnI9Y/OvE2r1T4X8Q+dpUM+YDY8QCCBEn3EGfU1Txv6EtfYXcuARuZoEs24TMkbQcCSMeXpFCG/EbrgP8AHclZkCNoOcnyjHPNFXrg43kbmjKR5VH0+gyfehWvluLo87GPLB+WJkZOBk464qxM5rNT8zaC8GCWgQNhDTM8EwMH+agdQ+5WYNcPzSy24EbRCtxHEgnB6UelzcS3zJBJCQIhQQcZwJPXsKr11KiWa55EG0KAOTvtzB5MRn1rN6CcXCGXQAzOLbH5CkLuYjdlWkhjIwTx3piDYUUi2qKPmXBztYP1/wCYx2FNNkN8u0fmMcXGOcym2M+oUUK7FgSUtqbrHeGO4hAvInpKNmczQHFdbeoQ3GZ3YEbRPkUssGM8f1qs1bhpbZAds7jJXaF6/UM0dqNXumH+o7bO1PpUODjt7elVV4gmYxAU7jwBHm7iaVjIhZpmTJODHcmZ9aG1PFEkk9emdo6g9/bqKE1V4SByAZPqffrSU+BkQBqtPCb5DDn7VVCjNCfMKE9hZu7N8kD68DJgGB0AxycZqTd3x38nA6AevFV/h87RAPp54z1P5etGqIjyvEwIIMtPJ6fw8GugiOa7BERI4GQEGfMfXA5pJdOCN5EwvmU7n/nz0x6/lULNghmIHF0sOcCFBPvxFSfstwjdtEtKiJXYnmhvw9qxjrXo+o4Q53LlruIzzGf6Vw345/hm5cjzDd0WORGOvSoSQIMOFU7VH1bnnDED26mhrj4zDbfPcKwJcCNg6HHvxQMM8S1EAdxG6D1Mkg5qn1Wqmp9a5Jgkk8tzM9iPRQOBVZr1ZDBHIBHsanTHkhuallMqYNWvwjfm685JE596ztwmc1afDD7bwJ4Ij79Kmq5GpLD0e2ZA/Rnp7iJpl+3g8xmWWQxI6RjvT9FcGJwOvYDr1wxzWk+Ib2nNhRbUfMAx0PEEz1roS056rGked+JNJnBPIAgEdf8AFZ/U/j69v1k1feIN2PcTwxP6is/quf7cUtFZBEIDAxu/Gr2143ZAAifYVQXOe/tj+1cB9U/D/wAUm4NUquwCkBU97TwJmh5qJQlFup9RbUARQpuV1RNYA2kDSIpbTWCPBru6opp6JNYxJaugVovhDxE2nYsR8p8NPQjhvzg+lZcipzbYD0NFPBWtPVb2ojIc8McOvXr5hjmZ/CmXLpUYZgQFRdyAjcck44mAPvWN+H/HyoFm6Tt4Q7oA/wBrGJ25NaNbo5kYJdisgbohQI5iAeDxXRNJkmsJL18Sf3ibbahV8pncQVkdegPUeahzeICoLi9XuBVkMSBcGZg5EdKhuO30lyM7386mJiJ3AT/Bz/KaGuX3M+Y7nz/qIPKJIggd9+PUUQYS6jUblY77jfMJCwv0gbbg5n/dgHoKE1lzaxIUKVlEZyTI3TxkTtao7t7qDj6U8x4A4IUD+EkfahLtuMREYyIB7kM2eINBjJEd28TjMQBHEAbR5QOhIqM/aYz5TyP7U8p+iD09Rzn+tcuwolv6n9T+VKMRai5tBJ7/AJ+w9uRVSMmibl7dzx0FQossAOpqVPWOjqijNMuRx+NQlI7frtRGmOR/imQGa7wy15R5R7g5Akf1nrg0ZBjCsCwhQDIUQc9o83HNAeHsNudsYLTjttFWCgnEMC/JBnaBs71cixb1By52AwdwJ3tuET1YeX3Fa7UeP2bmjFg7Q5UB+BExkn1kCax7XuCC0HCAqcuAx3GOeeahvOvUownzmI3XFIgD/j+dFPBKhV2W+n+Hr9y0b62yoKwkEFUiYaD79B7VQvb3MAIcAys+VmfKsT6Dn8K0ui+MbluwbJUERJ2tndMFFHp+VZa/eb5haRuUtAiCoMMFX+Zu9Z4aXWvQTUaRkba+SMnPmiJJnrMRmp/inRBNJp7xIJeR64mBVl4l4JebTnVNt29QfrEGBHoJrBeJat2O1mJC4AJwPYdKS/iuV2GdtrH0+QV3k123eK5Bg1Ea5Ncx1YeieA+KB0Bn/uHqOkdRVvevYIPu55Ht3GP715l4VrmtNIyOorbafXK6ggyMk8zPbGf/AFXRFaiNThHruhH/ANeojGaz+qH6nnirrUvPufyHuv8AjrVVdWSPwHB+8faizIrHH3+8fhSUH0Psv/itTd0mnt2e7d+ST6VmSfSfvH5UjWBmvYrnuE8mmUqVQKjlFOGK5SogOg5q2W5a+VG3zd65Sopga0qnWnWrkUqVAIxzmnfOPBpUqwTqkGrHwzxW4hAncBwGkxHbtSpUU8A0XI8WUiGLCTLE5n044qQ6otJVpJ/lK+USD0GMiYpUqsqbeE2hhLcgmAIGY/HieSPvQd11T6mA/Xb8vWlSo08Rp5YFe8TQfQJ98Cqy9eLGSf8AA9u1KlUHTZRJI5SNKlQMEoZE/n2qy8I8PuXWi2jOQJgZMDr7UqVX8a9mkR89uIdL6NFohAgz2AiZYAxPoIFGBQZypEguynbkEwo/496VKqAEFbH1KWGIIItgbB+P58VCxJiNwk+SVBhh9Vw+uT/ilSoGLL4b8DTU7yz7AASAVAaD9XqJOZ9qovE4UlVJIBYDERAC/uxMnPU9qVKqVK9EyMW35aT64BLvjd75Rs/MPy+QMR7E1j7rSSe5pUq5vJTeadUSluDglMalSqTKIs/BdbbttNxdw7VJ/wDKhGOwYJ46V2lRVMX1W6GaXxIXcHB6z27Cn3Pz6DsK7Sq0vUI+GXHger0a2nGotF2/gaesflWcvDzGB17f4FdpU7rVgsxlN72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05569209"/>
              </p:ext>
            </p:extLst>
          </p:nvPr>
        </p:nvGraphicFramePr>
        <p:xfrm>
          <a:off x="1065083" y="634231"/>
          <a:ext cx="9132424" cy="5432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1065083" y="6284794"/>
            <a:ext cx="91324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pt-PT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Adapted</a:t>
            </a:r>
            <a:r>
              <a:rPr lang="pt-PT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pt-PT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PT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Arvind</a:t>
            </a:r>
            <a:r>
              <a:rPr lang="pt-PT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Varma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PT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Purdue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and Ignacio E. </a:t>
            </a:r>
            <a:r>
              <a:rPr lang="pt-PT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Grossmann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(Carnegie </a:t>
            </a:r>
            <a:r>
              <a:rPr lang="pt-PT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Mellon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pt-PT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AIChE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Journal, </a:t>
            </a:r>
            <a:r>
              <a:rPr lang="pt-PT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2014, vol. 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60, No. </a:t>
            </a:r>
            <a:r>
              <a:rPr lang="pt-PT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r>
              <a:rPr lang="pt-PT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4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94" name="Text Box 18"/>
          <p:cNvSpPr txBox="1">
            <a:spLocks noChangeArrowheads="1"/>
          </p:cNvSpPr>
          <p:nvPr/>
        </p:nvSpPr>
        <p:spPr bwMode="auto">
          <a:xfrm>
            <a:off x="7070427" y="639497"/>
            <a:ext cx="3385595" cy="3693319"/>
          </a:xfrm>
          <a:prstGeom prst="rect">
            <a:avLst/>
          </a:prstGeom>
          <a:ln w="9525">
            <a:solidFill>
              <a:schemeClr val="tx1"/>
            </a:solidFill>
            <a:headEnd/>
            <a:tailEnd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pt-PT" sz="1800" b="1" dirty="0">
                <a:solidFill>
                  <a:srgbClr val="FFFF00"/>
                </a:solidFill>
              </a:rPr>
              <a:t>Outras ciências e disciplinas específicas:</a:t>
            </a:r>
          </a:p>
          <a:p>
            <a:pPr algn="l"/>
            <a:endParaRPr lang="pt-PT" sz="1800" b="1" dirty="0">
              <a:solidFill>
                <a:srgbClr val="FFFF00"/>
              </a:solidFill>
            </a:endParaRPr>
          </a:p>
          <a:p>
            <a:pPr algn="l"/>
            <a:r>
              <a:rPr lang="pt-PT" sz="1800" dirty="0"/>
              <a:t>Fenómenos de Transporte</a:t>
            </a:r>
          </a:p>
          <a:p>
            <a:pPr algn="l"/>
            <a:r>
              <a:rPr lang="pt-PT" sz="1800" dirty="0"/>
              <a:t>Termodinâmica</a:t>
            </a:r>
          </a:p>
          <a:p>
            <a:pPr algn="l"/>
            <a:r>
              <a:rPr lang="pt-PT" sz="1800" dirty="0"/>
              <a:t>Ciências de Materiais</a:t>
            </a:r>
          </a:p>
          <a:p>
            <a:pPr algn="l"/>
            <a:r>
              <a:rPr lang="pt-PT" sz="1800" dirty="0"/>
              <a:t>Mecânica de Fluidos</a:t>
            </a:r>
          </a:p>
          <a:p>
            <a:pPr algn="l"/>
            <a:r>
              <a:rPr lang="pt-PT" sz="1800" dirty="0"/>
              <a:t>Engenharia de Reações</a:t>
            </a:r>
          </a:p>
          <a:p>
            <a:pPr algn="l"/>
            <a:r>
              <a:rPr lang="pt-PT" sz="1800" dirty="0"/>
              <a:t>Processos de Separação</a:t>
            </a:r>
          </a:p>
          <a:p>
            <a:pPr algn="l"/>
            <a:r>
              <a:rPr lang="pt-PT" sz="1800" dirty="0"/>
              <a:t>Estratégia e controlo de processos</a:t>
            </a:r>
          </a:p>
          <a:p>
            <a:pPr algn="l"/>
            <a:r>
              <a:rPr lang="pt-PT" sz="1800" dirty="0"/>
              <a:t>Economia e Empreendedorismo</a:t>
            </a:r>
          </a:p>
          <a:p>
            <a:pPr algn="l"/>
            <a:r>
              <a:rPr lang="pt-PT" sz="1800" dirty="0"/>
              <a:t>Gestão Industrial</a:t>
            </a:r>
          </a:p>
          <a:p>
            <a:pPr algn="l"/>
            <a:r>
              <a:rPr lang="pt-PT" sz="1800" dirty="0"/>
              <a:t>…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36286477"/>
              </p:ext>
            </p:extLst>
          </p:nvPr>
        </p:nvGraphicFramePr>
        <p:xfrm>
          <a:off x="1595626" y="1499367"/>
          <a:ext cx="5305517" cy="3960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Notched Right Arrow 4"/>
          <p:cNvSpPr/>
          <p:nvPr/>
        </p:nvSpPr>
        <p:spPr>
          <a:xfrm>
            <a:off x="5814693" y="1645828"/>
            <a:ext cx="1215956" cy="70182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Mestrado Integrado em Engenharia Química: </a:t>
            </a:r>
            <a:r>
              <a:rPr lang="pt-PT" b="1" dirty="0"/>
              <a:t>Estrutura</a:t>
            </a:r>
            <a:br>
              <a:rPr lang="pt-PT" b="1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326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ângulo 32"/>
          <p:cNvSpPr>
            <a:spLocks noChangeArrowheads="1"/>
          </p:cNvSpPr>
          <p:nvPr/>
        </p:nvSpPr>
        <p:spPr bwMode="auto">
          <a:xfrm>
            <a:off x="3620537" y="1538851"/>
            <a:ext cx="5246933" cy="880196"/>
          </a:xfrm>
          <a:prstGeom prst="rect">
            <a:avLst/>
          </a:prstGeom>
          <a:gradFill flip="none" rotWithShape="1">
            <a:gsLst>
              <a:gs pos="0">
                <a:srgbClr val="7A1205">
                  <a:shade val="30000"/>
                  <a:satMod val="115000"/>
                </a:srgbClr>
              </a:gs>
              <a:gs pos="50000">
                <a:srgbClr val="7A1205">
                  <a:shade val="67500"/>
                  <a:satMod val="115000"/>
                </a:srgbClr>
              </a:gs>
              <a:gs pos="100000">
                <a:srgbClr val="7A1205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>
            <a:noFill/>
            <a:miter lim="800000"/>
            <a:headEnd/>
            <a:tailEnd/>
          </a:ln>
        </p:spPr>
        <p:txBody>
          <a:bodyPr lIns="68574" tIns="34288" rIns="68574" bIns="34288" anchor="ctr">
            <a:prstTxWarp prst="textNoShape">
              <a:avLst/>
            </a:prstTxWarp>
          </a:bodyPr>
          <a:lstStyle/>
          <a:p>
            <a:pPr algn="ctr"/>
            <a:r>
              <a:rPr lang="pt-PT" sz="3300" b="1" cap="small" dirty="0">
                <a:solidFill>
                  <a:schemeClr val="bg1"/>
                </a:solidFill>
              </a:rPr>
              <a:t>1º, 2º e 3º Ano</a:t>
            </a:r>
          </a:p>
        </p:txBody>
      </p:sp>
      <p:sp>
        <p:nvSpPr>
          <p:cNvPr id="20" name="Rectângulo 35"/>
          <p:cNvSpPr>
            <a:spLocks noChangeArrowheads="1"/>
          </p:cNvSpPr>
          <p:nvPr/>
        </p:nvSpPr>
        <p:spPr bwMode="auto">
          <a:xfrm flipH="1">
            <a:off x="3620537" y="3619252"/>
            <a:ext cx="1499124" cy="601492"/>
          </a:xfrm>
          <a:prstGeom prst="flowChartPunchedCard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lIns="68574" tIns="34288" rIns="68574" bIns="34288" anchor="ctr">
            <a:prstTxWarp prst="textNoShape">
              <a:avLst/>
            </a:prstTxWarp>
          </a:bodyPr>
          <a:lstStyle/>
          <a:p>
            <a:pPr algn="ctr"/>
            <a:r>
              <a:rPr lang="pt-PT" sz="1500" dirty="0"/>
              <a:t>Processos e Produto</a:t>
            </a:r>
          </a:p>
        </p:txBody>
      </p:sp>
      <p:sp>
        <p:nvSpPr>
          <p:cNvPr id="21" name="Rectângulo 35"/>
          <p:cNvSpPr>
            <a:spLocks noChangeArrowheads="1"/>
          </p:cNvSpPr>
          <p:nvPr/>
        </p:nvSpPr>
        <p:spPr bwMode="auto">
          <a:xfrm flipH="1">
            <a:off x="5494441" y="3629192"/>
            <a:ext cx="1499124" cy="601492"/>
          </a:xfrm>
          <a:prstGeom prst="flowChartPunchedCard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lIns="68574" tIns="34288" rIns="68574" bIns="34288" anchor="ctr">
            <a:prstTxWarp prst="textNoShape">
              <a:avLst/>
            </a:prstTxWarp>
          </a:bodyPr>
          <a:lstStyle/>
          <a:p>
            <a:pPr algn="ctr"/>
            <a:r>
              <a:rPr lang="pt-PT" sz="1500" dirty="0"/>
              <a:t>Energia e Ambiente</a:t>
            </a:r>
          </a:p>
        </p:txBody>
      </p:sp>
      <p:sp>
        <p:nvSpPr>
          <p:cNvPr id="22" name="Rectângulo 35"/>
          <p:cNvSpPr>
            <a:spLocks noChangeArrowheads="1"/>
          </p:cNvSpPr>
          <p:nvPr/>
        </p:nvSpPr>
        <p:spPr bwMode="auto">
          <a:xfrm flipH="1">
            <a:off x="7275671" y="3619252"/>
            <a:ext cx="1499124" cy="601492"/>
          </a:xfrm>
          <a:prstGeom prst="flowChartPunchedCard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lIns="68574" tIns="34288" rIns="68574" bIns="34288" anchor="ctr">
            <a:prstTxWarp prst="textNoShape">
              <a:avLst/>
            </a:prstTxWarp>
          </a:bodyPr>
          <a:lstStyle/>
          <a:p>
            <a:pPr algn="ctr"/>
            <a:r>
              <a:rPr lang="pt-PT" sz="1500" dirty="0"/>
              <a:t>Biotecnologia</a:t>
            </a:r>
          </a:p>
        </p:txBody>
      </p:sp>
      <p:sp>
        <p:nvSpPr>
          <p:cNvPr id="23" name="Rectângulo 32"/>
          <p:cNvSpPr>
            <a:spLocks noChangeArrowheads="1"/>
          </p:cNvSpPr>
          <p:nvPr/>
        </p:nvSpPr>
        <p:spPr bwMode="auto">
          <a:xfrm>
            <a:off x="3620538" y="2560764"/>
            <a:ext cx="5246933" cy="880196"/>
          </a:xfrm>
          <a:prstGeom prst="rect">
            <a:avLst/>
          </a:prstGeom>
          <a:gradFill flip="none" rotWithShape="1">
            <a:gsLst>
              <a:gs pos="0">
                <a:srgbClr val="7A1205">
                  <a:shade val="30000"/>
                  <a:satMod val="115000"/>
                </a:srgbClr>
              </a:gs>
              <a:gs pos="50000">
                <a:srgbClr val="7A1205">
                  <a:shade val="67500"/>
                  <a:satMod val="115000"/>
                </a:srgbClr>
              </a:gs>
              <a:gs pos="100000">
                <a:srgbClr val="7A1205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>
            <a:noFill/>
            <a:miter lim="800000"/>
            <a:headEnd/>
            <a:tailEnd/>
          </a:ln>
        </p:spPr>
        <p:txBody>
          <a:bodyPr lIns="68574" tIns="34288" rIns="68574" bIns="34288" anchor="ctr">
            <a:prstTxWarp prst="textNoShape">
              <a:avLst/>
            </a:prstTxWarp>
          </a:bodyPr>
          <a:lstStyle/>
          <a:p>
            <a:pPr algn="ctr"/>
            <a:r>
              <a:rPr lang="pt-PT" sz="3300" b="1" cap="small" dirty="0">
                <a:solidFill>
                  <a:schemeClr val="bg1"/>
                </a:solidFill>
              </a:rPr>
              <a:t>4º Ano, 5º Ano</a:t>
            </a:r>
          </a:p>
        </p:txBody>
      </p:sp>
      <p:sp>
        <p:nvSpPr>
          <p:cNvPr id="38" name="Chaveta à esquerda 37"/>
          <p:cNvSpPr>
            <a:spLocks/>
          </p:cNvSpPr>
          <p:nvPr/>
        </p:nvSpPr>
        <p:spPr bwMode="auto">
          <a:xfrm>
            <a:off x="3224867" y="1550322"/>
            <a:ext cx="258677" cy="868724"/>
          </a:xfrm>
          <a:prstGeom prst="leftBrace">
            <a:avLst>
              <a:gd name="adj1" fmla="val 8328"/>
              <a:gd name="adj2" fmla="val 5296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8" rIns="68574" bIns="34288" anchor="ctr">
            <a:prstTxWarp prst="textNoShape">
              <a:avLst/>
            </a:prstTxWarp>
          </a:bodyPr>
          <a:lstStyle/>
          <a:p>
            <a:pPr algn="ctr"/>
            <a:endParaRPr lang="pt-PT" sz="1050">
              <a:latin typeface="Trebuchet MS" charset="0"/>
            </a:endParaRPr>
          </a:p>
        </p:txBody>
      </p:sp>
      <p:sp>
        <p:nvSpPr>
          <p:cNvPr id="39" name="CaixaDeTexto 16"/>
          <p:cNvSpPr txBox="1">
            <a:spLocks noChangeArrowheads="1"/>
          </p:cNvSpPr>
          <p:nvPr/>
        </p:nvSpPr>
        <p:spPr bwMode="auto">
          <a:xfrm>
            <a:off x="1690468" y="1621160"/>
            <a:ext cx="1586392" cy="71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8" rIns="68574" bIns="34288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100" dirty="0">
                <a:solidFill>
                  <a:srgbClr val="666666"/>
                </a:solidFill>
              </a:rPr>
              <a:t>Licenciatura </a:t>
            </a:r>
          </a:p>
          <a:p>
            <a:pPr algn="ctr"/>
            <a:r>
              <a:rPr lang="pt-PT" sz="2100" dirty="0">
                <a:solidFill>
                  <a:srgbClr val="666666"/>
                </a:solidFill>
              </a:rPr>
              <a:t>(3 anos)</a:t>
            </a:r>
          </a:p>
        </p:txBody>
      </p:sp>
      <p:sp>
        <p:nvSpPr>
          <p:cNvPr id="40" name="Chaveta à esquerda 37"/>
          <p:cNvSpPr>
            <a:spLocks/>
          </p:cNvSpPr>
          <p:nvPr/>
        </p:nvSpPr>
        <p:spPr bwMode="auto">
          <a:xfrm flipH="1">
            <a:off x="8904134" y="1523942"/>
            <a:ext cx="229469" cy="2706743"/>
          </a:xfrm>
          <a:prstGeom prst="leftBrace">
            <a:avLst>
              <a:gd name="adj1" fmla="val 8328"/>
              <a:gd name="adj2" fmla="val 5296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8" rIns="68574" bIns="34288" anchor="ctr">
            <a:prstTxWarp prst="textNoShape">
              <a:avLst/>
            </a:prstTxWarp>
          </a:bodyPr>
          <a:lstStyle/>
          <a:p>
            <a:pPr algn="ctr"/>
            <a:endParaRPr lang="pt-PT" sz="1050">
              <a:latin typeface="Trebuchet MS" charset="0"/>
            </a:endParaRPr>
          </a:p>
        </p:txBody>
      </p:sp>
      <p:sp>
        <p:nvSpPr>
          <p:cNvPr id="41" name="CaixaDeTexto 16"/>
          <p:cNvSpPr txBox="1">
            <a:spLocks noChangeArrowheads="1"/>
          </p:cNvSpPr>
          <p:nvPr/>
        </p:nvSpPr>
        <p:spPr bwMode="auto">
          <a:xfrm>
            <a:off x="9018868" y="2718666"/>
            <a:ext cx="1649132" cy="103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8" rIns="68574" bIns="34288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100" dirty="0">
                <a:solidFill>
                  <a:srgbClr val="666666"/>
                </a:solidFill>
              </a:rPr>
              <a:t>Mestrado Integrado </a:t>
            </a:r>
          </a:p>
          <a:p>
            <a:pPr algn="ctr"/>
            <a:r>
              <a:rPr lang="pt-PT" sz="2100" dirty="0">
                <a:solidFill>
                  <a:srgbClr val="666666"/>
                </a:solidFill>
              </a:rPr>
              <a:t>(5 anos)</a:t>
            </a: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2810277" y="5120202"/>
            <a:ext cx="6684570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lvl="1" algn="ctr">
              <a:lnSpc>
                <a:spcPts val="2100"/>
              </a:lnSpc>
              <a:buClr>
                <a:srgbClr val="8C2D19"/>
              </a:buClr>
            </a:pPr>
            <a:r>
              <a:rPr lang="pt-PT" sz="2100" b="1" dirty="0"/>
              <a:t>Diploma de Mestrado Integrado em </a:t>
            </a:r>
          </a:p>
          <a:p>
            <a:pPr lvl="1" algn="ctr">
              <a:lnSpc>
                <a:spcPts val="2100"/>
              </a:lnSpc>
              <a:buClr>
                <a:srgbClr val="8C2D19"/>
              </a:buClr>
            </a:pPr>
            <a:r>
              <a:rPr lang="pt-PT" sz="2100" b="1" dirty="0"/>
              <a:t>Engenharia Química </a:t>
            </a:r>
          </a:p>
        </p:txBody>
      </p:sp>
      <p:sp>
        <p:nvSpPr>
          <p:cNvPr id="43" name="AutoShape 6"/>
          <p:cNvSpPr>
            <a:spLocks noChangeArrowheads="1"/>
          </p:cNvSpPr>
          <p:nvPr/>
        </p:nvSpPr>
        <p:spPr bwMode="auto">
          <a:xfrm>
            <a:off x="5990043" y="4430961"/>
            <a:ext cx="507921" cy="623617"/>
          </a:xfrm>
          <a:prstGeom prst="downArrow">
            <a:avLst>
              <a:gd name="adj1" fmla="val 50000"/>
              <a:gd name="adj2" fmla="val 56044"/>
            </a:avLst>
          </a:prstGeom>
          <a:gradFill flip="none" rotWithShape="1">
            <a:gsLst>
              <a:gs pos="0">
                <a:srgbClr val="7A1205">
                  <a:shade val="30000"/>
                  <a:satMod val="115000"/>
                </a:srgbClr>
              </a:gs>
              <a:gs pos="50000">
                <a:srgbClr val="7A1205">
                  <a:shade val="67500"/>
                  <a:satMod val="115000"/>
                </a:srgbClr>
              </a:gs>
              <a:gs pos="100000">
                <a:srgbClr val="7A1205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Rectangle 11"/>
          <p:cNvSpPr>
            <a:spLocks noChangeArrowheads="1"/>
          </p:cNvSpPr>
          <p:nvPr/>
        </p:nvSpPr>
        <p:spPr bwMode="auto">
          <a:xfrm>
            <a:off x="1733766" y="3607441"/>
            <a:ext cx="1620438" cy="117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68574" tIns="34288" rIns="68574" bIns="34288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800" b="1" dirty="0">
                <a:solidFill>
                  <a:srgbClr val="666666"/>
                </a:solidFill>
              </a:rPr>
              <a:t>Três percursos (ramos)  opcionais</a:t>
            </a:r>
          </a:p>
        </p:txBody>
      </p:sp>
      <p:sp>
        <p:nvSpPr>
          <p:cNvPr id="46" name="Chaveta à esquerda 37"/>
          <p:cNvSpPr>
            <a:spLocks/>
          </p:cNvSpPr>
          <p:nvPr/>
        </p:nvSpPr>
        <p:spPr bwMode="auto">
          <a:xfrm>
            <a:off x="3268165" y="3546116"/>
            <a:ext cx="258677" cy="684568"/>
          </a:xfrm>
          <a:prstGeom prst="leftBrace">
            <a:avLst>
              <a:gd name="adj1" fmla="val 8328"/>
              <a:gd name="adj2" fmla="val 5296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4" tIns="34288" rIns="68574" bIns="34288" anchor="ctr">
            <a:prstTxWarp prst="textNoShape">
              <a:avLst/>
            </a:prstTxWarp>
          </a:bodyPr>
          <a:lstStyle/>
          <a:p>
            <a:pPr algn="ctr"/>
            <a:endParaRPr lang="pt-PT" sz="1050">
              <a:latin typeface="Trebuchet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Mestrado Integrado em Engenharia Química: </a:t>
            </a:r>
            <a:r>
              <a:rPr lang="pt-PT" b="1" dirty="0"/>
              <a:t>Estrutura</a:t>
            </a:r>
            <a:br>
              <a:rPr lang="pt-PT" b="1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276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8" y="927588"/>
            <a:ext cx="10105292" cy="568422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572067" y="210837"/>
            <a:ext cx="10095933" cy="650809"/>
          </a:xfrm>
          <a:prstGeom prst="rect">
            <a:avLst/>
          </a:prstGeom>
          <a:solidFill>
            <a:srgbClr val="7A1205">
              <a:alpha val="67000"/>
            </a:srgbClr>
          </a:solidFill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cap="small" dirty="0">
                <a:solidFill>
                  <a:schemeClr val="bg1"/>
                </a:solidFill>
              </a:rPr>
              <a:t>MIEQ – Forte Componente Laboratorial</a:t>
            </a:r>
          </a:p>
        </p:txBody>
      </p:sp>
    </p:spTree>
    <p:extLst>
      <p:ext uri="{BB962C8B-B14F-4D97-AF65-F5344CB8AC3E}">
        <p14:creationId xmlns:p14="http://schemas.microsoft.com/office/powerpoint/2010/main" val="21530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48"/>
          <a:stretch/>
        </p:blipFill>
        <p:spPr>
          <a:xfrm>
            <a:off x="4888993" y="0"/>
            <a:ext cx="7287574" cy="68618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38929" y="198295"/>
            <a:ext cx="7004303" cy="1817552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022378" y="6486779"/>
            <a:ext cx="1312025" cy="365125"/>
          </a:xfrm>
          <a:prstGeom prst="rect">
            <a:avLst/>
          </a:prstGeom>
        </p:spPr>
        <p:txBody>
          <a:bodyPr/>
          <a:lstStyle/>
          <a:p>
            <a:fld id="{97609741-244F-455B-978B-4E97B795E11D}" type="slidenum">
              <a:rPr lang="pt-PT" smtClean="0"/>
              <a:t>14</a:t>
            </a:fld>
            <a:endParaRPr lang="pt-PT"/>
          </a:p>
        </p:txBody>
      </p:sp>
      <p:sp>
        <p:nvSpPr>
          <p:cNvPr id="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13930" y="248374"/>
            <a:ext cx="6829302" cy="171739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pt-PT" sz="4400" b="1" dirty="0" smtClean="0">
                <a:solidFill>
                  <a:schemeClr val="bg1"/>
                </a:solidFill>
              </a:rPr>
              <a:t>ENGENHARIA COM MARCA DE QUALIDADE</a:t>
            </a:r>
          </a:p>
        </p:txBody>
      </p:sp>
      <p:pic>
        <p:nvPicPr>
          <p:cNvPr id="8" name="Picture 2" descr="https://sigarra.up.pt/feup/pt/web_gessi_docs.download_file?p_name=F-7980175/label_150_schrift_pequen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199" y="5937814"/>
            <a:ext cx="2477034" cy="85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92548" y="965761"/>
            <a:ext cx="6874089" cy="48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b="1" dirty="0" smtClean="0">
                <a:solidFill>
                  <a:srgbClr val="960000"/>
                </a:solidFill>
              </a:rPr>
              <a:t>Ingressos</a:t>
            </a:r>
            <a:endParaRPr lang="pt-PT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657567" y="3075590"/>
            <a:ext cx="2534434" cy="2247972"/>
          </a:xfrm>
        </p:spPr>
        <p:txBody>
          <a:bodyPr>
            <a:noAutofit/>
          </a:bodyPr>
          <a:lstStyle/>
          <a:p>
            <a:pPr marL="85725" indent="0">
              <a:buNone/>
            </a:pPr>
            <a:r>
              <a:rPr lang="en-US" sz="2400" b="1" dirty="0" err="1">
                <a:solidFill>
                  <a:schemeClr val="tx2"/>
                </a:solidFill>
              </a:rPr>
              <a:t>Escolhido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pelos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Trebuchet MS" panose="020B0603020202020204" pitchFamily="34" charset="0"/>
              </a:rPr>
              <a:t>melhores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estudantes</a:t>
            </a:r>
            <a:r>
              <a:rPr lang="en-US" sz="2400" b="1" dirty="0">
                <a:solidFill>
                  <a:schemeClr val="tx2"/>
                </a:solidFill>
              </a:rPr>
              <a:t> de EQ no </a:t>
            </a:r>
            <a:r>
              <a:rPr lang="en-US" sz="2400" b="1" dirty="0" err="1">
                <a:solidFill>
                  <a:schemeClr val="tx2"/>
                </a:solidFill>
              </a:rPr>
              <a:t>país</a:t>
            </a:r>
            <a:r>
              <a:rPr lang="en-US" sz="2400" b="1" dirty="0">
                <a:solidFill>
                  <a:schemeClr val="tx2"/>
                </a:solidFill>
              </a:rPr>
              <a:t>…</a:t>
            </a:r>
          </a:p>
          <a:p>
            <a:pPr marL="85725" indent="0"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marL="788194" lvl="3" indent="0">
              <a:buNone/>
            </a:pPr>
            <a:endParaRPr lang="en-US" b="1" dirty="0">
              <a:solidFill>
                <a:schemeClr val="tx2"/>
              </a:solidFill>
            </a:endParaRPr>
          </a:p>
          <a:p>
            <a:pPr marL="788194" lvl="3" indent="0">
              <a:buNone/>
            </a:pPr>
            <a:r>
              <a:rPr lang="en-US" b="1" dirty="0">
                <a:solidFill>
                  <a:schemeClr val="tx2"/>
                </a:solidFill>
              </a:rPr>
              <a:t>			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9524" y="752819"/>
            <a:ext cx="588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/>
              <a:t>Comparação entre cursos </a:t>
            </a:r>
            <a:r>
              <a:rPr lang="pt-PT" sz="1800" b="1" dirty="0" smtClean="0"/>
              <a:t>Congéneres</a:t>
            </a:r>
            <a:endParaRPr lang="pt-PT" sz="1800" b="1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95054"/>
              </p:ext>
            </p:extLst>
          </p:nvPr>
        </p:nvGraphicFramePr>
        <p:xfrm>
          <a:off x="555055" y="1294293"/>
          <a:ext cx="90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50421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6" descr="data:image/jpg;base64,/9j/4AAQSkZJRgABAQAAAQABAAD/2wCEAAkGBhQSERQUEhQWFRQUGBgWFBcVFBUWGRgYFhgVFBccGBsZHCYeGBwkGhgXHy8iJCcqLCwsGB4xNTAqNSYrLCkBCQoKDgwOGg8PGi4lHiQsLCkqLCwsLCwsLiwsLCwpLCksLCwsLCkpLCwsLCkpLCwsLCksLCkpKSwsLCwsLCwsLP/AABEIAI0AzAMBIgACEQEDEQH/xAAcAAADAAMBAQEAAAAAAAAAAAAABgcBBAUCAwj/xABHEAACAQMBBAgCBggEAgsAAAABAgMABBEhBQYSMQcTIkFRYXGBMpEUUmJyobEjNEJzgpKywRUkM9FDYxYXNTZTVHSDk7Pw/8QAGAEAAwEBAAAAAAAAAAAAAAAAAAECAwT/xAAoEQADAAEEAQQBBAMAAAAAAAAAAQIRAxIhMUETIjJRcQQzYaEUUoH/2gAMAwEAAhEDEQA/ALjRRRQAUUUUAFFFFABXiSQKCSQANSScAAc8nurE86opZiFVQSxOgAGpJNJ1gx2q5kfIsUbEUeoNwynV3/5Y7l7zz5UmyW/Buzb0yzZFhAZtcGaQ9XCPHhJ1l/hGPPx0Jt3dqT562+SAdy28RPPxLFT+NOqRgAAAADQAd1ZpYyJznsnc/RzfY7G1JS3cGEij5iRvyrR/wPblrrHOJwP2eMPn2kUE/OqlmlreLfuC1bq+1LOdBFEOJs92fD05+VS5SIrTlc5wLeyOlhkk6raELQt9ZVYY+8jageYzVEtrtJEDowZGGVZSCCD4EVONp7K2jtVcS29vbR57HW5aVeWoI1HyX0pNne82VcG3694kJDcSAMrKTjjVW59+RpqNane576M/UqO+UX6jNT7/ABPa1uqy4ivoGAbMQKvwkZBAHl5N6V2t3t8Ib/SKVopB8UTBOIY5kZB4h6VoqRsrT4Ges1yrm2uhrFLG3lNEc+zRsuNPFTWjdbx3EGs1nIy/Xt3EwA81IVx/LTyXkY6K5Gxd6ra6/wBGQFhzQ9l19VbUV1s0wTT6M0UUUDCiiigAooooAKKKKACiiigArFZNYNAE76VdruxgsIT27hl4+7sluBAfItkn7tPezbBYYo4k0WNQo9AMVKYJuv3k7WoSRgPLqoyB+I/Gq/WcPLbMdN7m2ZorFBrQ2FHpH3na1t1SE/p5zwR45qP2mHnqAPM+VbG5u5cdlGGID3DjMsh1OTqVB7lz8+ZpV3wl49vWSOewnVEepdz+LKoqoCs1y8mM+6m34MYpD6X9irJZiYDtwMNfsOQrD5lTT7Sz0lf9mXP3V/rSqpZTK1FmWcXof231tq0DatA2mv7D5I+R4hXP6Ud2TCy39tlHVh1pXTU/DIPA50PjkZ76WujTeiKymmadiqOgGilssGyOXkTTJvT0kRXVrNDFbzuroR1hXhVe/Jxk6YB8KyTTjk5pqa0uR03N3jF7apLyf4ZB4OvP2OhHka7vDUP6NN4bmFpY7e3+kcQEhTrBHw8JCkgkEH4lGKpu7++IuJWt5YZLe4ReJo5MHI0BKsNGGSNauLyjbS1FUrJ63i3Mhuu3rFOuqTx9l1I5Zx8Q9a5Wwd6ZoLgWW0Mdaf8ARmGizDOBnwb/AGwdebtS/vruyt7bMoAEqduFu9XHIZ54PL5HuqmvKLqccyMArNKfR1vObu34ZT+ngPBKDjJx8LEeeCD5g02U08oqaVLKCiiimUFFFFABRRRQAUUUUAYNLu3d9oraTqVWSefGeqhUswB5Fu5aYjSjuG8Q+kKeEXQnlNwDjjOXJQ+JTh4cd3vmkyKb4SJbb7SuE2q0sUWJ3lfhil0w0gI4W1XXXxHdVAj3l2yhJl2ejqByjfhP/wBjk/y1wOlfYrQXUd7FnDFeIj9mWPBU+WQBz71PjVS2TtJbiCOVPhkUMPfmPY6VlCeWsnPpw03ORMj6WVjYJeWs1uT4jiH4hSR6CnPZe2YblOOCRZF+yeXqOYPkaztKOIxnrwhjGp6zh4RjOp4tB61Ht6L2ztZhLsu4ZJc4ZIwWiIzk6nQ8/h1B7sd9OnPbNKt6fbyd3pe2c8clvex6GMhWI7irccZPvkU12G/1o9sk7zJGCO0rN2lYcxwjU6+A1qW7e6Sbm8iEHAiqwCuFUsznTln4ddQBry1rV/6t7/qut6g4+pkdZj7n9uflWe95bkw9V7m9NZHPbXTOoytpEXPINLoM+SjVvmOftSlvTd7RlhWW8ZkiduFIziPi0LZEYwSBjm3lX23X3mi2c2J7EmZTrISRIO/4ZB2e7litXfzfT/EJIyqskcakBWK54ie0dDjkAKmqyuWRdtzy+fo73Q/u6kzzTSxq6pwonGoYcZyWIBGOWPnTF0t7aEFoLdcBpzjA7o1wWOPM8K+5rnbrb9WNjYpGHaSQAs4SNtXbUjJ0wNF9BSTdzXW17wlE4nYdlQezGg5ZJ0AGeZ5k+YFPKU4XZW5TpqZ7Y4dDOy+EXF0+i46tSdNAeOQ58NE+Vd/dt/pm0p71AeoSP6PE2MCQhgXYeIyOfmKNibgP1KRXc3FEo/V4RwRHv/SN8UuupydT4jSnO2t1jUKihVUYAUAADyArWZ4R0acNSkz6UGs1itDcl9nOLTeGSMaJdDUfbdesz/OD/MaqAqP7dn6zeKIKfgkiX0wvER+NWAVnHkx0n3+TNFFFaGwUUUUAFFFFABRRRQBg0q737iJdkSxuYblRhZFyMjuD419+Y86a68mk0n2JpNYZGdsbv7ZSJ43LXEJGCAyy6AgghW7YP3Rml+DbG0LGJogZrdGOSGjKYP2Sy5XPfjnV02ZtgSy3ERGHgcKR4qyh1b3yR/DW9cWqSKVdVZToVYAg+oNZvT8pnM9DPMsgezt2b/aI6wcUikkccsoxkc9Cc955Dxps2N0LHObqb+CIfmzf2Fd256OOqk63Z07Wrnmnxxt5YP8AfPtWxFtLasOktrDcjPxwTCM481k0z6H2qVCXaJnRS+ayKe++6Y2abe7ssr1TBWyxY8RyQxznn2lPqKpewdsLdW8cycnXOPAjRgfQgj2pI3v3gmnsp4pdn3EXZzxngdV4CHySOQ05juJpf6Pd5r1IZILS3FwQeMFnCiPi01BI4hkZwCO/xppqawilai8LplV3guooreSWZVZY1LYZQ3kAM+JwK/P2xdoxxz9dNH1uMssYwFaQ/CG+wM5wAc4GlMW/91tDEa3sigS5ZYIjoMY+IDmcnA1b1qibl7hwW0UbvGGuCoZ3btFWOpC50XHLTwpPN1+CKT1b44wIWz9yLvaUgmlRbaE8sRhOzz/RpzOfrNzznWqvu/u1BZx9XCuPrMdWY+LHv/IV1MVmtJhSdEaUxz5MYrNFFWahXP27thLWCSaQ6ICceJ5KB5k4Fbk0oUEsQABkknAAHMk9wqG9Im+xvZRFCT1EZ7P/ADH5cWPDuA8/OoutqMtXUUL+Te6K7VrnaMlw+SUDyE/blJA/At8qtGKV+jzdr6HaKrjEsn6SXyJGi/wjA9c00UQsINGds8hRRRVmoUUUUAFFFFABRRRQAVis0UAJu9PFZXUd+oJiYCG8A+pnsSY7ypOPTFNtvcK6qyEMrAFSDkEHUEUXFurqVYAqwIYEZBB0INT6eK52MxaJTcWBbJTUvDnng/V/DxxzMvgzb2vPgo1FcfYO9dveJxQSAnvQ6OvqvP35eddfNMtNPo4e/EwTZ90ScfoXUerKVX8SBU46FWP0ucdxi19nGPzPzpn6X9siOzEIPbnYDGnwIQzH0yFHvWj0MbHKQzXDf8UhE+6meI/zHH8NZPm0c1c6yx4Pjtm3+l7wRRMMpAqsw5jsgy58ssyL7CqgKmuwIyN4rvizkxuR6H6ORVKzVx5NNLy/5M0VjNcva+9NtbAmaZFP1c5Y+ijLH5VfRq2l2dTNaG2duQ2sZkncIvIZ5k+CgasfSpzvB0y/s2cf/uSj+lB/c+1ILNdX8+vWTysfM4z+CL8hpWL1V0jmv9Qup5O5vt0iSXpMceY7cH4c9qTwL47vL86YujLo/OVu7lcYw0MbD5Ow/Ie/hXQ3L6KkhKzXeJJRqsY1RD5/XP4etUUCiYbeaFp6Tb32FZoorY6wooooAKKKKACiiigAooooAKKKKACvLKDzr1RQAk7e6MIJW622Y2swOeKP4c8/hGOE571x6Guet9tmyOJI1vYh+0nx/hhs48VPrVGrGKjavBm9Ndrg/O+9u2Jbm6Ml0jxLkKEKkFEHcOLGW5n1p5sOl60hiSOO3lCIoVRlOQ96pkturDDKGHgwB/OtGTdm1Y5NtCT4mJP9qlQ10zJaVS25ZLNo9Jlu9zHcrayLNForiVV4l17Mg4SGXU+fga+d7003LaRxwx+vFIfbVQPkaqn/AEWtP/LQf/En+1bMOx4E+GGNfSNR/ajbX2Hp6n+xDrjeHal5lQ07A81ijZBg+PABp6mvWzujG/mOWj6sHm0zgd/gMsfce9XrFGKPSXlh/jp/J5JrsboXiUg3MrSfYQcC+7ase/lin3ZexYbZOCCNY1+yOfqeZPrW9RVqUujadOZ6Ris0UVRYUUUUAFFFFABRRRQAUUVhjQBrXm044mjWRgplbgjBB7TYJxoNNAef962qjHSdtSWW56yLPU2brEHHITt+kb1I4VHlgeNVLdrbQurWKYY7a9oDuYaMPYg1CrLwZTqbqcnVzWM0Umb+bZu7KIzxSRMnGF4HhbI4s4wwkGeXgKpvBdVtWRzBrNJXRxvu98kizcAljOewCAUbkcEnkcjn4U6UJ5WUE0qWUZrGa4+9m3xZ2skvNgOGMfWdtFGO/XU+QNJG5W+l/tCZo+O3jCLxMepcnU8IAHWeNJ0k8EvUSe0qFYzXwmulijLysAqDLseyNOZ8qTbLe662hIy2EaxwqSGnnBOfJEBGvfqdO/wpt4Kqkh5zRmlWbZe00BZLyKVh+xJbhFP8SHIrzuzv4s8rW1xGbe6Q4MbHIYgZPCfTXHeNRmjIt/hjbRXK299IEZa2kjQqrEiSNnDYGQMhxw/jSFujvptLaDukbWydWoYloZDniJAwBJ5Gk6SeBVqKXgqOazmkfa23tpWUfWzRW9xEurtCXjZR4lWJ08wT54ru7rb1RX0XWRZBU4dGxxKeeuOYPcae5ZwNWm8eTt5rGa4m8zXSRvJbSRKERmKSxM3EVy2jBxjQeBpN3K3x2jtB3VXt41jUMzGF2+IkKAOtHgflSdYeBPUSeCm5rOaWt57u8t4HmieFhGgZkaJ8nA7RBD6eIGPeuJ0fdIr3srwzhFfh4o+DIDAfENSdeR9M+FDpJ4B6iVbWUCisVrbRv1hieVzhUUs3oBmqLfBs5rOalu73Sdd3lykCQwqXycsXOFAySfHSqZDxcI4yC3fwgge2TmpmkyI1Fayj61yd69ti0tZJuZUYQeLt2UHzPyBrrGkHe3rr2+itbcpi2AuJes4inHkCNW4dTprjz8qKeEO3hG/Z7mg7KNrJrJKpd2PPrn7efZsDPlSr0QbaMcstnLkEksinudOzIvrpn+E+NNwg2t/4ln/JNU23tsrqwvo7qTq+N260GIMELKQGXB11B1+961nTw0znt7cVjoulKPScP8pH53EH9dMuzb9Zoo5U+GRQy+hGaW+kv9Vj/wDUwf11q+jovmRAv0OyNrhwCIWPEAORikOHA+6eQ+yvjVpjkDAMpBBAII5EHUGk3pU3d+kWZkUfpLfLjzT9sfLX+GuVuNvyF2ZL1py9oMAcyytpEPM8XY9hms59rwYy/Tpz47R1tp/5zaHV84bFesfwad1PAD91e1jxpS6Ev1m4/dL/AF0/bq7Ha3sz1n+tLxzTnxeQZI9hhfakHoS/Wbj90v8AXSfyQqXvls6PTVtplWK3U6PmR/MKcKPnk+1O252ylt7KCNfqKzEd7MOJj8z+VTrputT10D9zRsg9Vbi/I/hVS2FMHtoGU5DRoQfHKinPzZUfuPJukVJemK1MVxbXMfZcgjiGh4oyGU/I1WjUs6b7gYtU78yP7YUfnT1PiPX+DHyw2j9IsVm5GSHjI8CUyR7HIqb9CX+vc/u0/qanzdmyMWy4kbIYQZIPcWUsR7ZxUz6LNjC5kuFMkseI1wYpGjOpYa4+IDwNTXckXndBU98NqRQWczSkdpGVV0yxYFQADz50k9CWz5ALiUgiNgiKe5mXiLY8QMj50vW9stjtHq9px9fHkcMkhdgASeFwCcMvcQQca+GtutVUIODh4cDh4ccOO7GNMYpr3PP0OffW5+DW22P8tP8AupP6GqadBg7V19yH85qpm2/1af8AdSf0NUz6DPiuvuQ/nNTr5Id/uT/0oO+P6hdfun/Ko/tayfZ8tjeQjsyRQyAchxiNBIp+8Dn+I1X98/1C6/dP+VcLaW730zYsCAZkW3heLx41iXAHqMr70XOQ1Z3MbdnX6zRJKhysihl9GGdfOljfAm6ngsF5Oeuucd0MZ0B+82nt50vdEm84WKW2lPD1QaVOLTCf8QeXCdceZ8DTPuPAZetvpBh7psoD+zAmREB6jtHxyPKmnuQ1W9L+xD3NUDb8oGgEl0AB5F6s2KjW53/eCX95dfm9WWp0+n+Rfp/i/wAs5m3tupaxF2V3ODwoiMzMR3DhBx6mlDoy2iCZ2nV0ubiYueKOQZUDKgErjAyw51QsUYrTHOTVzl5yFIPSx1ctsYwGaeNldAscjHXRtVGACp8afhRihrKwOp3LBMeiveFooza3EcqYbMLNFJw9o6rnh07Woz4nwrd6Udvx9QsUZLyrNG5VQxx1ZJOcDTXSqDisFKSnCwQoanbk0NmbYhuUzE4cYBI5EcXcwOoqZ7J6PCm12Rk/y0X6ddOywJzGnnhuY+x4VXAtYxQ5T7HUKsZ8HM29tyG3jYzSKpKsVBOrYH7I7+Y+dSbok2vFb3MvXyCMPGFUtoCQ2SM8gcVazGDzANY6hfAfIUOctMVRmk/o429O7qbQtjHxAZw8TjXDDUHzBGnoaVd1N4H2cotNoqYlQkQzHJiZSchSw0GucZ9NMVRgK8vGCMEAjwIzRt5yNxzuXZwrvfuxjUsbmNvBUYOxPcAq5JNJ9ru7PtW9F1dRmG2TAijcYd1BJAI7gTqT7DxqiQ7JhQ5SKNT4rGoPzArbAoaz2Djd8jlbwbYht4X62RI8o3CGYAnskdkcz7VKOiHbUMFxN10qR8aKFLsACQzEjPIHUVaniB5gH1Fefoy/VX5Ck5y0xVDdJ/Qv75bqR7Qt8ZAkUcUMnPBOuPNW0/A91I+4W+xsnNjfHq1QkIzn/TPPhb7J5g+fgdK3w15Nup5gH2oc85QVHu3I4e8m8VtHayFp4hxxPwDjUluJWA4QDlsnwqcdDe2oIJLhZpUjLrFwcbBQeEyZ1Ome0KsRtl+qPDkKx9FX6q/yihy20wqG6VfQsdIW8MEdlOjSx9ZJGVROIcR4uWg1xjXPKtncfbUM1nAsciMyQxq6BhxKUVUORnI1/MV3zbqeaj5CspAo1AAPkAKrHJW17ski3i3Gb/F1jiysV1xOxGnCuhnGmP8A84qqz3cVvGON0iRQAOJlUYA0Az5CtrgrzJCG+IA+oB/OkpwKdNTnHkiG6O2YV228zSKsbyXHC5IA7Zfh1PLORzq3QzqyhlYMp5FSCD6EaGvBsY/qL/KK+qRADAAAHIAYFEzgWnDhYP/Z"/>
          <p:cNvSpPr>
            <a:spLocks noChangeAspect="1" noChangeArrowheads="1"/>
          </p:cNvSpPr>
          <p:nvPr/>
        </p:nvSpPr>
        <p:spPr bwMode="auto">
          <a:xfrm>
            <a:off x="6068616" y="69294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10" y="553033"/>
            <a:ext cx="4904821" cy="6304967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400800" y="2665872"/>
            <a:ext cx="528417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263" indent="-449263" eaLnBrk="0" hangingPunct="0">
              <a:defRPr sz="2400">
                <a:solidFill>
                  <a:srgbClr val="8C2D19"/>
                </a:solidFill>
                <a:latin typeface="Trebuchet MS" pitchFamily="34" charset="0"/>
              </a:defRPr>
            </a:lvl1pPr>
            <a:lvl2pPr marL="900113" indent="-442913" eaLnBrk="0" hangingPunct="0">
              <a:defRPr sz="2400">
                <a:solidFill>
                  <a:srgbClr val="8C2D19"/>
                </a:solidFill>
                <a:latin typeface="Trebuchet MS" pitchFamily="34" charset="0"/>
              </a:defRPr>
            </a:lvl2pPr>
            <a:lvl3pPr marL="1143000" indent="-228600" eaLnBrk="0" hangingPunct="0">
              <a:defRPr sz="2400">
                <a:solidFill>
                  <a:srgbClr val="8C2D19"/>
                </a:solidFill>
                <a:latin typeface="Trebuchet MS" pitchFamily="34" charset="0"/>
              </a:defRPr>
            </a:lvl3pPr>
            <a:lvl4pPr marL="1600200" indent="-228600" eaLnBrk="0" hangingPunct="0">
              <a:defRPr sz="2400">
                <a:solidFill>
                  <a:srgbClr val="8C2D19"/>
                </a:solidFill>
                <a:latin typeface="Trebuchet MS" pitchFamily="34" charset="0"/>
              </a:defRPr>
            </a:lvl4pPr>
            <a:lvl5pPr marL="2057400" indent="-228600" eaLnBrk="0" hangingPunct="0">
              <a:defRPr sz="2400">
                <a:solidFill>
                  <a:srgbClr val="8C2D19"/>
                </a:solidFill>
                <a:latin typeface="Trebuchet MS" pitchFamily="34" charset="0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8C2D19"/>
                </a:solidFill>
                <a:latin typeface="Trebuchet MS" pitchFamily="34" charset="0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8C2D19"/>
                </a:solidFill>
                <a:latin typeface="Trebuchet MS" pitchFamily="34" charset="0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8C2D19"/>
                </a:solidFill>
                <a:latin typeface="Trebuchet MS" pitchFamily="34" charset="0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8C2D19"/>
                </a:solidFill>
                <a:latin typeface="Trebuchet MS" pitchFamily="34" charset="0"/>
              </a:defRPr>
            </a:lvl9pPr>
          </a:lstStyle>
          <a:p>
            <a:pPr marL="0" indent="0" algn="just" eaLnBrk="1" hangingPunct="1">
              <a:spcBef>
                <a:spcPts val="2250"/>
              </a:spcBef>
              <a:spcAft>
                <a:spcPts val="450"/>
              </a:spcAft>
              <a:buClr>
                <a:srgbClr val="008000"/>
              </a:buClr>
              <a:defRPr/>
            </a:pPr>
            <a:r>
              <a:rPr lang="pt-PT" dirty="0">
                <a:solidFill>
                  <a:schemeClr val="tx1"/>
                </a:solidFill>
                <a:latin typeface="+mn-lt"/>
              </a:rPr>
              <a:t>Desde 1996 que o DEQ/MIEQ tem vindo a estabelecer colaboraç</a:t>
            </a:r>
            <a:r>
              <a:rPr lang="pt-PT" altLang="ja-JP" dirty="0">
                <a:solidFill>
                  <a:schemeClr val="tx1"/>
                </a:solidFill>
                <a:latin typeface="+mn-lt"/>
              </a:rPr>
              <a:t>ões com várias empresas</a:t>
            </a:r>
            <a:r>
              <a:rPr lang="pt-PT" dirty="0">
                <a:solidFill>
                  <a:schemeClr val="tx1"/>
                </a:solidFill>
                <a:latin typeface="+mn-lt"/>
              </a:rPr>
              <a:t> para a formação dos seus estudantes, no país (DAE) e no estrangeiro (DIE – Erasmus Estágios).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b="1" dirty="0">
                <a:solidFill>
                  <a:srgbClr val="960000"/>
                </a:solidFill>
              </a:rPr>
              <a:t>Ligação à atividade </a:t>
            </a:r>
            <a:r>
              <a:rPr lang="pt-PT" b="1" dirty="0" smtClean="0">
                <a:solidFill>
                  <a:srgbClr val="960000"/>
                </a:solidFill>
              </a:rPr>
              <a:t>industrial</a:t>
            </a:r>
            <a:endParaRPr lang="pt-PT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01" y="5670558"/>
            <a:ext cx="194990" cy="8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unic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292" y="1753623"/>
            <a:ext cx="1128198" cy="6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794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46934" y="588348"/>
            <a:ext cx="8324189" cy="6101146"/>
            <a:chOff x="2197179" y="1350926"/>
            <a:chExt cx="6695928" cy="4907725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206702" y="1350926"/>
              <a:ext cx="2714645" cy="363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AE6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ts val="2800"/>
                </a:lnSpc>
                <a:buClr>
                  <a:srgbClr val="8C2D19"/>
                </a:buClr>
              </a:pPr>
              <a:r>
                <a:rPr lang="pt-PT" sz="1600" b="1" dirty="0" smtClean="0">
                  <a:solidFill>
                    <a:srgbClr val="505050"/>
                  </a:solidFill>
                </a:rPr>
                <a:t>5º ano – 1º / 2º semestre</a:t>
              </a:r>
              <a:endParaRPr lang="pt-PT" sz="1600" b="1" dirty="0">
                <a:solidFill>
                  <a:srgbClr val="505050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2234940" y="2484886"/>
              <a:ext cx="6658167" cy="328694"/>
            </a:xfrm>
            <a:prstGeom prst="roundRect">
              <a:avLst/>
            </a:prstGeom>
            <a:solidFill>
              <a:srgbClr val="8C2D19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anchor="ctr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1" dirty="0" err="1" smtClean="0">
                  <a:solidFill>
                    <a:schemeClr val="bg1"/>
                  </a:solidFill>
                  <a:latin typeface="+mj-lt"/>
                </a:rPr>
                <a:t>Novos</a:t>
              </a:r>
              <a:r>
                <a:rPr lang="en-US" sz="2400" b="1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b="1" dirty="0" err="1" smtClean="0">
                  <a:solidFill>
                    <a:schemeClr val="bg1"/>
                  </a:solidFill>
                  <a:latin typeface="+mj-lt"/>
                </a:rPr>
                <a:t>tópicos</a:t>
              </a:r>
              <a:r>
                <a:rPr lang="en-US" sz="2400" b="1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400" b="1" dirty="0" err="1" smtClean="0">
                  <a:solidFill>
                    <a:schemeClr val="bg1"/>
                  </a:solidFill>
                  <a:latin typeface="+mj-lt"/>
                </a:rPr>
                <a:t>relevantes</a:t>
              </a:r>
              <a:r>
                <a:rPr lang="en-US" sz="2400" b="1" dirty="0" smtClean="0">
                  <a:solidFill>
                    <a:schemeClr val="bg1"/>
                  </a:solidFill>
                  <a:latin typeface="+mj-lt"/>
                </a:rPr>
                <a:t> para a </a:t>
              </a:r>
              <a:r>
                <a:rPr lang="en-US" sz="2400" b="1" dirty="0" err="1" smtClean="0">
                  <a:solidFill>
                    <a:schemeClr val="bg1"/>
                  </a:solidFill>
                  <a:latin typeface="+mj-lt"/>
                </a:rPr>
                <a:t>sociedade</a:t>
              </a:r>
              <a:endParaRPr lang="pt-PT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4206700" y="1771941"/>
              <a:ext cx="2714644" cy="30130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pt-PT" sz="1600" b="1" dirty="0" smtClean="0">
                  <a:solidFill>
                    <a:schemeClr val="bg1"/>
                  </a:solidFill>
                  <a:latin typeface="+mj-lt"/>
                </a:rPr>
                <a:t>Dissertação</a:t>
              </a:r>
              <a:endParaRPr lang="pt-PT" sz="16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197179" y="3101936"/>
              <a:ext cx="6695109" cy="3156715"/>
              <a:chOff x="1647334" y="3534860"/>
              <a:chExt cx="6695109" cy="3156715"/>
            </a:xfrm>
          </p:grpSpPr>
          <p:sp>
            <p:nvSpPr>
              <p:cNvPr id="3" name="Freeform 2"/>
              <p:cNvSpPr/>
              <p:nvPr/>
            </p:nvSpPr>
            <p:spPr>
              <a:xfrm>
                <a:off x="1647334" y="3559249"/>
                <a:ext cx="1912888" cy="956444"/>
              </a:xfrm>
              <a:custGeom>
                <a:avLst/>
                <a:gdLst>
                  <a:gd name="connsiteX0" fmla="*/ 0 w 1912888"/>
                  <a:gd name="connsiteY0" fmla="*/ 95644 h 956444"/>
                  <a:gd name="connsiteX1" fmla="*/ 95644 w 1912888"/>
                  <a:gd name="connsiteY1" fmla="*/ 0 h 956444"/>
                  <a:gd name="connsiteX2" fmla="*/ 1817244 w 1912888"/>
                  <a:gd name="connsiteY2" fmla="*/ 0 h 956444"/>
                  <a:gd name="connsiteX3" fmla="*/ 1912888 w 1912888"/>
                  <a:gd name="connsiteY3" fmla="*/ 95644 h 956444"/>
                  <a:gd name="connsiteX4" fmla="*/ 1912888 w 1912888"/>
                  <a:gd name="connsiteY4" fmla="*/ 860800 h 956444"/>
                  <a:gd name="connsiteX5" fmla="*/ 1817244 w 1912888"/>
                  <a:gd name="connsiteY5" fmla="*/ 956444 h 956444"/>
                  <a:gd name="connsiteX6" fmla="*/ 95644 w 1912888"/>
                  <a:gd name="connsiteY6" fmla="*/ 956444 h 956444"/>
                  <a:gd name="connsiteX7" fmla="*/ 0 w 1912888"/>
                  <a:gd name="connsiteY7" fmla="*/ 860800 h 956444"/>
                  <a:gd name="connsiteX8" fmla="*/ 0 w 1912888"/>
                  <a:gd name="connsiteY8" fmla="*/ 95644 h 9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2888" h="956444">
                    <a:moveTo>
                      <a:pt x="0" y="95644"/>
                    </a:moveTo>
                    <a:cubicBezTo>
                      <a:pt x="0" y="42821"/>
                      <a:pt x="42821" y="0"/>
                      <a:pt x="95644" y="0"/>
                    </a:cubicBezTo>
                    <a:lnTo>
                      <a:pt x="1817244" y="0"/>
                    </a:lnTo>
                    <a:cubicBezTo>
                      <a:pt x="1870067" y="0"/>
                      <a:pt x="1912888" y="42821"/>
                      <a:pt x="1912888" y="95644"/>
                    </a:cubicBezTo>
                    <a:lnTo>
                      <a:pt x="1912888" y="860800"/>
                    </a:lnTo>
                    <a:cubicBezTo>
                      <a:pt x="1912888" y="913623"/>
                      <a:pt x="1870067" y="956444"/>
                      <a:pt x="1817244" y="956444"/>
                    </a:cubicBezTo>
                    <a:lnTo>
                      <a:pt x="95644" y="956444"/>
                    </a:lnTo>
                    <a:cubicBezTo>
                      <a:pt x="42821" y="956444"/>
                      <a:pt x="0" y="913623"/>
                      <a:pt x="0" y="860800"/>
                    </a:cubicBezTo>
                    <a:lnTo>
                      <a:pt x="0" y="95644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3733" tIns="58493" rIns="73733" bIns="58493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PT" sz="2400" kern="1200" dirty="0" smtClean="0"/>
                  <a:t>Ambiente Empresarial</a:t>
                </a:r>
                <a:endParaRPr lang="en-US" sz="2400" kern="1200" dirty="0"/>
              </a:p>
            </p:txBody>
          </p:sp>
          <p:sp>
            <p:nvSpPr>
              <p:cNvPr id="4" name="Freeform 3"/>
              <p:cNvSpPr/>
              <p:nvPr/>
            </p:nvSpPr>
            <p:spPr>
              <a:xfrm>
                <a:off x="1838623" y="4515693"/>
                <a:ext cx="191288" cy="958514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958514"/>
                    </a:lnTo>
                    <a:lnTo>
                      <a:pt x="191288" y="958514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" name="Freeform 5"/>
              <p:cNvSpPr/>
              <p:nvPr/>
            </p:nvSpPr>
            <p:spPr>
              <a:xfrm>
                <a:off x="2029912" y="4730415"/>
                <a:ext cx="1626944" cy="1487586"/>
              </a:xfrm>
              <a:custGeom>
                <a:avLst/>
                <a:gdLst>
                  <a:gd name="connsiteX0" fmla="*/ 0 w 1530310"/>
                  <a:gd name="connsiteY0" fmla="*/ 148759 h 1487586"/>
                  <a:gd name="connsiteX1" fmla="*/ 148759 w 1530310"/>
                  <a:gd name="connsiteY1" fmla="*/ 0 h 1487586"/>
                  <a:gd name="connsiteX2" fmla="*/ 1381551 w 1530310"/>
                  <a:gd name="connsiteY2" fmla="*/ 0 h 1487586"/>
                  <a:gd name="connsiteX3" fmla="*/ 1530310 w 1530310"/>
                  <a:gd name="connsiteY3" fmla="*/ 148759 h 1487586"/>
                  <a:gd name="connsiteX4" fmla="*/ 1530310 w 1530310"/>
                  <a:gd name="connsiteY4" fmla="*/ 1338827 h 1487586"/>
                  <a:gd name="connsiteX5" fmla="*/ 1381551 w 1530310"/>
                  <a:gd name="connsiteY5" fmla="*/ 1487586 h 1487586"/>
                  <a:gd name="connsiteX6" fmla="*/ 148759 w 1530310"/>
                  <a:gd name="connsiteY6" fmla="*/ 1487586 h 1487586"/>
                  <a:gd name="connsiteX7" fmla="*/ 0 w 1530310"/>
                  <a:gd name="connsiteY7" fmla="*/ 1338827 h 1487586"/>
                  <a:gd name="connsiteX8" fmla="*/ 0 w 1530310"/>
                  <a:gd name="connsiteY8" fmla="*/ 148759 h 1487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310" h="1487586">
                    <a:moveTo>
                      <a:pt x="0" y="148759"/>
                    </a:moveTo>
                    <a:cubicBezTo>
                      <a:pt x="0" y="66602"/>
                      <a:pt x="66602" y="0"/>
                      <a:pt x="148759" y="0"/>
                    </a:cubicBezTo>
                    <a:lnTo>
                      <a:pt x="1381551" y="0"/>
                    </a:lnTo>
                    <a:cubicBezTo>
                      <a:pt x="1463708" y="0"/>
                      <a:pt x="1530310" y="66602"/>
                      <a:pt x="1530310" y="148759"/>
                    </a:cubicBezTo>
                    <a:lnTo>
                      <a:pt x="1530310" y="1338827"/>
                    </a:lnTo>
                    <a:cubicBezTo>
                      <a:pt x="1530310" y="1420984"/>
                      <a:pt x="1463708" y="1487586"/>
                      <a:pt x="1381551" y="1487586"/>
                    </a:cubicBezTo>
                    <a:lnTo>
                      <a:pt x="148759" y="1487586"/>
                    </a:lnTo>
                    <a:cubicBezTo>
                      <a:pt x="66602" y="1487586"/>
                      <a:pt x="0" y="1420984"/>
                      <a:pt x="0" y="1338827"/>
                    </a:cubicBezTo>
                    <a:lnTo>
                      <a:pt x="0" y="148759"/>
                    </a:lnTo>
                    <a:close/>
                  </a:path>
                </a:pathLst>
              </a:cu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0240" tIns="61350" rIns="70240" bIns="6135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PT" sz="1800" kern="1200" dirty="0" smtClean="0"/>
                  <a:t>Desenvolvida em ambiente empresarial em Portugal</a:t>
                </a:r>
              </a:p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PT" sz="1800" b="1" kern="1200" dirty="0" smtClean="0">
                    <a:solidFill>
                      <a:srgbClr val="8C2D19"/>
                    </a:solidFill>
                    <a:latin typeface="+mj-lt"/>
                  </a:rPr>
                  <a:t>(~</a:t>
                </a:r>
                <a:r>
                  <a:rPr lang="pt-PT" sz="1800" b="1" kern="1200" dirty="0">
                    <a:solidFill>
                      <a:srgbClr val="8C2D19"/>
                    </a:solidFill>
                    <a:latin typeface="+mj-lt"/>
                  </a:rPr>
                  <a:t>6</a:t>
                </a:r>
                <a:r>
                  <a:rPr lang="pt-PT" sz="1800" b="1" kern="1200" dirty="0" smtClean="0">
                    <a:solidFill>
                      <a:srgbClr val="8C2D19"/>
                    </a:solidFill>
                    <a:latin typeface="+mj-lt"/>
                  </a:rPr>
                  <a:t>0</a:t>
                </a:r>
                <a:r>
                  <a:rPr lang="pt-PT" sz="1800" b="1" kern="1200" dirty="0">
                    <a:solidFill>
                      <a:srgbClr val="8C2D19"/>
                    </a:solidFill>
                    <a:latin typeface="+mj-lt"/>
                  </a:rPr>
                  <a:t>%)</a:t>
                </a:r>
                <a:endParaRPr lang="en-US" sz="1800" b="1" kern="1200" dirty="0">
                  <a:solidFill>
                    <a:srgbClr val="8C2D19"/>
                  </a:solidFill>
                  <a:latin typeface="+mj-lt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038444" y="3534860"/>
                <a:ext cx="1912888" cy="956444"/>
              </a:xfrm>
              <a:custGeom>
                <a:avLst/>
                <a:gdLst>
                  <a:gd name="connsiteX0" fmla="*/ 0 w 1912888"/>
                  <a:gd name="connsiteY0" fmla="*/ 95644 h 956444"/>
                  <a:gd name="connsiteX1" fmla="*/ 95644 w 1912888"/>
                  <a:gd name="connsiteY1" fmla="*/ 0 h 956444"/>
                  <a:gd name="connsiteX2" fmla="*/ 1817244 w 1912888"/>
                  <a:gd name="connsiteY2" fmla="*/ 0 h 956444"/>
                  <a:gd name="connsiteX3" fmla="*/ 1912888 w 1912888"/>
                  <a:gd name="connsiteY3" fmla="*/ 95644 h 956444"/>
                  <a:gd name="connsiteX4" fmla="*/ 1912888 w 1912888"/>
                  <a:gd name="connsiteY4" fmla="*/ 860800 h 956444"/>
                  <a:gd name="connsiteX5" fmla="*/ 1817244 w 1912888"/>
                  <a:gd name="connsiteY5" fmla="*/ 956444 h 956444"/>
                  <a:gd name="connsiteX6" fmla="*/ 95644 w 1912888"/>
                  <a:gd name="connsiteY6" fmla="*/ 956444 h 956444"/>
                  <a:gd name="connsiteX7" fmla="*/ 0 w 1912888"/>
                  <a:gd name="connsiteY7" fmla="*/ 860800 h 956444"/>
                  <a:gd name="connsiteX8" fmla="*/ 0 w 1912888"/>
                  <a:gd name="connsiteY8" fmla="*/ 95644 h 9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2888" h="956444">
                    <a:moveTo>
                      <a:pt x="0" y="95644"/>
                    </a:moveTo>
                    <a:cubicBezTo>
                      <a:pt x="0" y="42821"/>
                      <a:pt x="42821" y="0"/>
                      <a:pt x="95644" y="0"/>
                    </a:cubicBezTo>
                    <a:lnTo>
                      <a:pt x="1817244" y="0"/>
                    </a:lnTo>
                    <a:cubicBezTo>
                      <a:pt x="1870067" y="0"/>
                      <a:pt x="1912888" y="42821"/>
                      <a:pt x="1912888" y="95644"/>
                    </a:cubicBezTo>
                    <a:lnTo>
                      <a:pt x="1912888" y="860800"/>
                    </a:lnTo>
                    <a:cubicBezTo>
                      <a:pt x="1912888" y="913623"/>
                      <a:pt x="1870067" y="956444"/>
                      <a:pt x="1817244" y="956444"/>
                    </a:cubicBezTo>
                    <a:lnTo>
                      <a:pt x="95644" y="956444"/>
                    </a:lnTo>
                    <a:cubicBezTo>
                      <a:pt x="42821" y="956444"/>
                      <a:pt x="0" y="913623"/>
                      <a:pt x="0" y="860800"/>
                    </a:cubicBezTo>
                    <a:lnTo>
                      <a:pt x="0" y="95644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3733" tIns="58493" rIns="73733" bIns="58493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PT" sz="2400" kern="1200" dirty="0" smtClean="0"/>
                  <a:t>Mobilidade</a:t>
                </a:r>
                <a:endParaRPr lang="en-US" sz="2400" kern="1200" dirty="0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229733" y="4491304"/>
                <a:ext cx="191288" cy="1219691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1219691"/>
                    </a:lnTo>
                    <a:lnTo>
                      <a:pt x="191288" y="1219691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Freeform 8"/>
              <p:cNvSpPr/>
              <p:nvPr/>
            </p:nvSpPr>
            <p:spPr>
              <a:xfrm>
                <a:off x="4421022" y="4730415"/>
                <a:ext cx="1731332" cy="1961160"/>
              </a:xfrm>
              <a:custGeom>
                <a:avLst/>
                <a:gdLst>
                  <a:gd name="connsiteX0" fmla="*/ 0 w 1731332"/>
                  <a:gd name="connsiteY0" fmla="*/ 173133 h 1961160"/>
                  <a:gd name="connsiteX1" fmla="*/ 173133 w 1731332"/>
                  <a:gd name="connsiteY1" fmla="*/ 0 h 1961160"/>
                  <a:gd name="connsiteX2" fmla="*/ 1558199 w 1731332"/>
                  <a:gd name="connsiteY2" fmla="*/ 0 h 1961160"/>
                  <a:gd name="connsiteX3" fmla="*/ 1731332 w 1731332"/>
                  <a:gd name="connsiteY3" fmla="*/ 173133 h 1961160"/>
                  <a:gd name="connsiteX4" fmla="*/ 1731332 w 1731332"/>
                  <a:gd name="connsiteY4" fmla="*/ 1788027 h 1961160"/>
                  <a:gd name="connsiteX5" fmla="*/ 1558199 w 1731332"/>
                  <a:gd name="connsiteY5" fmla="*/ 1961160 h 1961160"/>
                  <a:gd name="connsiteX6" fmla="*/ 173133 w 1731332"/>
                  <a:gd name="connsiteY6" fmla="*/ 1961160 h 1961160"/>
                  <a:gd name="connsiteX7" fmla="*/ 0 w 1731332"/>
                  <a:gd name="connsiteY7" fmla="*/ 1788027 h 1961160"/>
                  <a:gd name="connsiteX8" fmla="*/ 0 w 1731332"/>
                  <a:gd name="connsiteY8" fmla="*/ 173133 h 196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1332" h="1961160">
                    <a:moveTo>
                      <a:pt x="0" y="173133"/>
                    </a:moveTo>
                    <a:cubicBezTo>
                      <a:pt x="0" y="77514"/>
                      <a:pt x="77514" y="0"/>
                      <a:pt x="173133" y="0"/>
                    </a:cubicBezTo>
                    <a:lnTo>
                      <a:pt x="1558199" y="0"/>
                    </a:lnTo>
                    <a:cubicBezTo>
                      <a:pt x="1653818" y="0"/>
                      <a:pt x="1731332" y="77514"/>
                      <a:pt x="1731332" y="173133"/>
                    </a:cubicBezTo>
                    <a:lnTo>
                      <a:pt x="1731332" y="1788027"/>
                    </a:lnTo>
                    <a:cubicBezTo>
                      <a:pt x="1731332" y="1883646"/>
                      <a:pt x="1653818" y="1961160"/>
                      <a:pt x="1558199" y="1961160"/>
                    </a:cubicBezTo>
                    <a:lnTo>
                      <a:pt x="173133" y="1961160"/>
                    </a:lnTo>
                    <a:cubicBezTo>
                      <a:pt x="77514" y="1961160"/>
                      <a:pt x="0" y="1883646"/>
                      <a:pt x="0" y="1788027"/>
                    </a:cubicBezTo>
                    <a:lnTo>
                      <a:pt x="0" y="173133"/>
                    </a:lnTo>
                    <a:close/>
                  </a:path>
                </a:pathLst>
              </a:cu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7379" tIns="68489" rIns="77379" bIns="68489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err="1" smtClean="0"/>
                  <a:t>Desenvolvida</a:t>
                </a:r>
                <a:r>
                  <a:rPr lang="en-US" sz="1800" kern="1200" dirty="0" smtClean="0"/>
                  <a:t> fora do </a:t>
                </a:r>
                <a:r>
                  <a:rPr lang="en-US" sz="1800" kern="1200" dirty="0" err="1" smtClean="0"/>
                  <a:t>país</a:t>
                </a:r>
                <a:r>
                  <a:rPr lang="en-US" sz="1800" kern="1200" dirty="0" smtClean="0"/>
                  <a:t>, </a:t>
                </a:r>
                <a:r>
                  <a:rPr lang="en-US" sz="1800" kern="1200" dirty="0" err="1" smtClean="0"/>
                  <a:t>em</a:t>
                </a:r>
                <a:r>
                  <a:rPr lang="en-US" sz="1800" kern="1200" dirty="0" smtClean="0"/>
                  <a:t> </a:t>
                </a:r>
                <a:r>
                  <a:rPr lang="en-US" sz="1800" kern="1200" dirty="0" err="1" smtClean="0"/>
                  <a:t>empresas</a:t>
                </a:r>
                <a:r>
                  <a:rPr lang="en-US" sz="1800" kern="1200" dirty="0" smtClean="0"/>
                  <a:t> </a:t>
                </a:r>
                <a:r>
                  <a:rPr lang="en-US" sz="1800" kern="1200" dirty="0" err="1" smtClean="0"/>
                  <a:t>ou</a:t>
                </a:r>
                <a:r>
                  <a:rPr lang="en-US" sz="1800" kern="1200" dirty="0" smtClean="0"/>
                  <a:t> </a:t>
                </a:r>
                <a:r>
                  <a:rPr lang="en-US" sz="1800" kern="1200" dirty="0" err="1" smtClean="0"/>
                  <a:t>universidades</a:t>
                </a:r>
                <a:r>
                  <a:rPr lang="en-US" sz="1800" kern="1200" dirty="0" smtClean="0"/>
                  <a:t>, </a:t>
                </a:r>
                <a:r>
                  <a:rPr lang="en-US" sz="1800" kern="1200" dirty="0" err="1" smtClean="0"/>
                  <a:t>ou</a:t>
                </a:r>
                <a:r>
                  <a:rPr lang="en-US" sz="1800" kern="1200" dirty="0" smtClean="0"/>
                  <a:t> </a:t>
                </a:r>
                <a:r>
                  <a:rPr lang="en-US" sz="1800" kern="1200" dirty="0" err="1" smtClean="0"/>
                  <a:t>em</a:t>
                </a:r>
                <a:r>
                  <a:rPr lang="en-US" sz="1800" kern="1200" dirty="0" smtClean="0"/>
                  <a:t> </a:t>
                </a:r>
                <a:r>
                  <a:rPr lang="en-US" sz="1800" kern="1200" dirty="0" err="1" smtClean="0"/>
                  <a:t>outras</a:t>
                </a:r>
                <a:r>
                  <a:rPr lang="en-US" sz="1800" kern="1200" dirty="0" smtClean="0"/>
                  <a:t> </a:t>
                </a:r>
                <a:r>
                  <a:rPr lang="en-US" sz="1800" kern="1200" dirty="0" err="1" smtClean="0"/>
                  <a:t>universidades</a:t>
                </a:r>
                <a:r>
                  <a:rPr lang="en-US" sz="1800" kern="1200" dirty="0" smtClean="0"/>
                  <a:t> </a:t>
                </a:r>
                <a:r>
                  <a:rPr lang="en-US" sz="1800" kern="1200" dirty="0" err="1" smtClean="0"/>
                  <a:t>portuguesas</a:t>
                </a:r>
                <a:r>
                  <a:rPr lang="en-US" sz="1800" kern="1200" dirty="0" smtClean="0"/>
                  <a:t> no </a:t>
                </a:r>
                <a:r>
                  <a:rPr lang="en-US" sz="1800" kern="1200" dirty="0" err="1" smtClean="0"/>
                  <a:t>âmbito</a:t>
                </a:r>
                <a:r>
                  <a:rPr lang="en-US" sz="1800" kern="1200" dirty="0" smtClean="0"/>
                  <a:t> de </a:t>
                </a:r>
                <a:r>
                  <a:rPr lang="en-US" sz="1800" kern="1200" dirty="0" err="1" smtClean="0"/>
                  <a:t>programas</a:t>
                </a:r>
                <a:r>
                  <a:rPr lang="en-US" sz="1800" kern="1200" dirty="0" smtClean="0"/>
                  <a:t> de </a:t>
                </a:r>
                <a:r>
                  <a:rPr lang="en-US" sz="1800" kern="1200" dirty="0" err="1" smtClean="0"/>
                  <a:t>mobilidade</a:t>
                </a:r>
                <a:r>
                  <a:rPr lang="en-US" sz="1800" kern="1200" dirty="0" smtClean="0"/>
                  <a:t> </a:t>
                </a:r>
              </a:p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PT" sz="1800" b="1" kern="1200" dirty="0" smtClean="0">
                    <a:solidFill>
                      <a:srgbClr val="8C2D19"/>
                    </a:solidFill>
                    <a:latin typeface="+mj-lt"/>
                  </a:rPr>
                  <a:t>(~</a:t>
                </a:r>
                <a:r>
                  <a:rPr lang="pt-PT" sz="1800" b="1" kern="1200" dirty="0">
                    <a:solidFill>
                      <a:srgbClr val="8C2D19"/>
                    </a:solidFill>
                    <a:latin typeface="+mj-lt"/>
                  </a:rPr>
                  <a:t>2</a:t>
                </a:r>
                <a:r>
                  <a:rPr lang="pt-PT" sz="1800" b="1" kern="1200" dirty="0" smtClean="0">
                    <a:solidFill>
                      <a:srgbClr val="8C2D19"/>
                    </a:solidFill>
                    <a:latin typeface="+mj-lt"/>
                  </a:rPr>
                  <a:t>0</a:t>
                </a:r>
                <a:r>
                  <a:rPr lang="pt-PT" sz="1800" b="1" kern="1200" dirty="0">
                    <a:solidFill>
                      <a:srgbClr val="8C2D19"/>
                    </a:solidFill>
                    <a:latin typeface="+mj-lt"/>
                  </a:rPr>
                  <a:t>%)</a:t>
                </a:r>
                <a:endParaRPr lang="en-US" sz="1800" b="1" kern="1200" dirty="0">
                  <a:solidFill>
                    <a:srgbClr val="8C2D19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6429555" y="3559249"/>
                <a:ext cx="1912888" cy="956444"/>
              </a:xfrm>
              <a:custGeom>
                <a:avLst/>
                <a:gdLst>
                  <a:gd name="connsiteX0" fmla="*/ 0 w 1912888"/>
                  <a:gd name="connsiteY0" fmla="*/ 95644 h 956444"/>
                  <a:gd name="connsiteX1" fmla="*/ 95644 w 1912888"/>
                  <a:gd name="connsiteY1" fmla="*/ 0 h 956444"/>
                  <a:gd name="connsiteX2" fmla="*/ 1817244 w 1912888"/>
                  <a:gd name="connsiteY2" fmla="*/ 0 h 956444"/>
                  <a:gd name="connsiteX3" fmla="*/ 1912888 w 1912888"/>
                  <a:gd name="connsiteY3" fmla="*/ 95644 h 956444"/>
                  <a:gd name="connsiteX4" fmla="*/ 1912888 w 1912888"/>
                  <a:gd name="connsiteY4" fmla="*/ 860800 h 956444"/>
                  <a:gd name="connsiteX5" fmla="*/ 1817244 w 1912888"/>
                  <a:gd name="connsiteY5" fmla="*/ 956444 h 956444"/>
                  <a:gd name="connsiteX6" fmla="*/ 95644 w 1912888"/>
                  <a:gd name="connsiteY6" fmla="*/ 956444 h 956444"/>
                  <a:gd name="connsiteX7" fmla="*/ 0 w 1912888"/>
                  <a:gd name="connsiteY7" fmla="*/ 860800 h 956444"/>
                  <a:gd name="connsiteX8" fmla="*/ 0 w 1912888"/>
                  <a:gd name="connsiteY8" fmla="*/ 95644 h 9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2888" h="956444">
                    <a:moveTo>
                      <a:pt x="0" y="95644"/>
                    </a:moveTo>
                    <a:cubicBezTo>
                      <a:pt x="0" y="42821"/>
                      <a:pt x="42821" y="0"/>
                      <a:pt x="95644" y="0"/>
                    </a:cubicBezTo>
                    <a:lnTo>
                      <a:pt x="1817244" y="0"/>
                    </a:lnTo>
                    <a:cubicBezTo>
                      <a:pt x="1870067" y="0"/>
                      <a:pt x="1912888" y="42821"/>
                      <a:pt x="1912888" y="95644"/>
                    </a:cubicBezTo>
                    <a:lnTo>
                      <a:pt x="1912888" y="860800"/>
                    </a:lnTo>
                    <a:cubicBezTo>
                      <a:pt x="1912888" y="913623"/>
                      <a:pt x="1870067" y="956444"/>
                      <a:pt x="1817244" y="956444"/>
                    </a:cubicBezTo>
                    <a:lnTo>
                      <a:pt x="95644" y="956444"/>
                    </a:lnTo>
                    <a:cubicBezTo>
                      <a:pt x="42821" y="956444"/>
                      <a:pt x="0" y="913623"/>
                      <a:pt x="0" y="860800"/>
                    </a:cubicBezTo>
                    <a:lnTo>
                      <a:pt x="0" y="95644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3733" tIns="58493" rIns="73733" bIns="58493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PT" sz="2400" kern="1200" dirty="0" smtClean="0"/>
                  <a:t>Ambiente Académico</a:t>
                </a:r>
                <a:endParaRPr lang="en-US" sz="2400" kern="1200" dirty="0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6620844" y="4515693"/>
                <a:ext cx="191288" cy="94438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944383"/>
                    </a:lnTo>
                    <a:lnTo>
                      <a:pt x="191288" y="944383"/>
                    </a:lnTo>
                  </a:path>
                </a:pathLst>
              </a:custGeom>
              <a:noFill/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Freeform 17"/>
              <p:cNvSpPr/>
              <p:nvPr/>
            </p:nvSpPr>
            <p:spPr>
              <a:xfrm>
                <a:off x="6812132" y="4730415"/>
                <a:ext cx="1530310" cy="1459323"/>
              </a:xfrm>
              <a:custGeom>
                <a:avLst/>
                <a:gdLst>
                  <a:gd name="connsiteX0" fmla="*/ 0 w 1530310"/>
                  <a:gd name="connsiteY0" fmla="*/ 145932 h 1459323"/>
                  <a:gd name="connsiteX1" fmla="*/ 145932 w 1530310"/>
                  <a:gd name="connsiteY1" fmla="*/ 0 h 1459323"/>
                  <a:gd name="connsiteX2" fmla="*/ 1384378 w 1530310"/>
                  <a:gd name="connsiteY2" fmla="*/ 0 h 1459323"/>
                  <a:gd name="connsiteX3" fmla="*/ 1530310 w 1530310"/>
                  <a:gd name="connsiteY3" fmla="*/ 145932 h 1459323"/>
                  <a:gd name="connsiteX4" fmla="*/ 1530310 w 1530310"/>
                  <a:gd name="connsiteY4" fmla="*/ 1313391 h 1459323"/>
                  <a:gd name="connsiteX5" fmla="*/ 1384378 w 1530310"/>
                  <a:gd name="connsiteY5" fmla="*/ 1459323 h 1459323"/>
                  <a:gd name="connsiteX6" fmla="*/ 145932 w 1530310"/>
                  <a:gd name="connsiteY6" fmla="*/ 1459323 h 1459323"/>
                  <a:gd name="connsiteX7" fmla="*/ 0 w 1530310"/>
                  <a:gd name="connsiteY7" fmla="*/ 1313391 h 1459323"/>
                  <a:gd name="connsiteX8" fmla="*/ 0 w 1530310"/>
                  <a:gd name="connsiteY8" fmla="*/ 145932 h 1459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310" h="1459323">
                    <a:moveTo>
                      <a:pt x="0" y="145932"/>
                    </a:moveTo>
                    <a:cubicBezTo>
                      <a:pt x="0" y="65336"/>
                      <a:pt x="65336" y="0"/>
                      <a:pt x="145932" y="0"/>
                    </a:cubicBezTo>
                    <a:lnTo>
                      <a:pt x="1384378" y="0"/>
                    </a:lnTo>
                    <a:cubicBezTo>
                      <a:pt x="1464974" y="0"/>
                      <a:pt x="1530310" y="65336"/>
                      <a:pt x="1530310" y="145932"/>
                    </a:cubicBezTo>
                    <a:lnTo>
                      <a:pt x="1530310" y="1313391"/>
                    </a:lnTo>
                    <a:cubicBezTo>
                      <a:pt x="1530310" y="1393987"/>
                      <a:pt x="1464974" y="1459323"/>
                      <a:pt x="1384378" y="1459323"/>
                    </a:cubicBezTo>
                    <a:lnTo>
                      <a:pt x="145932" y="1459323"/>
                    </a:lnTo>
                    <a:cubicBezTo>
                      <a:pt x="65336" y="1459323"/>
                      <a:pt x="0" y="1393987"/>
                      <a:pt x="0" y="1313391"/>
                    </a:cubicBezTo>
                    <a:lnTo>
                      <a:pt x="0" y="145932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412" tIns="60522" rIns="69412" bIns="60522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PT" sz="1800" kern="1200" dirty="0" smtClean="0">
                    <a:solidFill>
                      <a:schemeClr val="tx1"/>
                    </a:solidFill>
                    <a:latin typeface="+mj-lt"/>
                  </a:rPr>
                  <a:t>Desenvolvida em ambiente académico (Unidades I&amp;D no </a:t>
                </a:r>
                <a:r>
                  <a:rPr lang="pt-PT" sz="1800" kern="1200" dirty="0">
                    <a:solidFill>
                      <a:schemeClr val="tx1"/>
                    </a:solidFill>
                    <a:latin typeface="+mj-lt"/>
                  </a:rPr>
                  <a:t>DEQ/FEUP)</a:t>
                </a:r>
              </a:p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PT" sz="1800" b="1" kern="1200" dirty="0">
                    <a:solidFill>
                      <a:srgbClr val="8C2D19"/>
                    </a:solidFill>
                    <a:latin typeface="+mj-lt"/>
                  </a:rPr>
                  <a:t>(~20%)</a:t>
                </a:r>
                <a:endParaRPr lang="en-US" sz="1800" b="1" kern="1200" dirty="0">
                  <a:solidFill>
                    <a:srgbClr val="8C2D19"/>
                  </a:solidFill>
                </a:endParaRPr>
              </a:p>
            </p:txBody>
          </p:sp>
        </p:grp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Dissertações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916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949934"/>
              </p:ext>
            </p:extLst>
          </p:nvPr>
        </p:nvGraphicFramePr>
        <p:xfrm>
          <a:off x="0" y="639640"/>
          <a:ext cx="12191999" cy="557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974927" y="437898"/>
            <a:ext cx="7690468" cy="2039522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/>
          <a:p>
            <a:endParaRPr lang="en-US" sz="3323" spc="-92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Dissertações em ambiente empresarial</a:t>
            </a:r>
            <a:endParaRPr lang="pt-PT" dirty="0"/>
          </a:p>
        </p:txBody>
      </p:sp>
      <p:graphicFrame>
        <p:nvGraphicFramePr>
          <p:cNvPr id="27" name="Tabela 9"/>
          <p:cNvGraphicFramePr>
            <a:graphicFrameLocks noGrp="1"/>
          </p:cNvGraphicFramePr>
          <p:nvPr>
            <p:extLst/>
          </p:nvPr>
        </p:nvGraphicFramePr>
        <p:xfrm>
          <a:off x="8184186" y="1925824"/>
          <a:ext cx="2962417" cy="300634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2371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426">
                  <a:extLst>
                    <a:ext uri="{9D8B030D-6E8A-4147-A177-3AD203B41FA5}">
                      <a16:colId xmlns:a16="http://schemas.microsoft.com/office/drawing/2014/main" xmlns="" val="4251486541"/>
                    </a:ext>
                  </a:extLst>
                </a:gridCol>
                <a:gridCol w="14778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Academic year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No. of </a:t>
                      </a:r>
                      <a:r>
                        <a:rPr lang="en-US" sz="1200" u="none" strike="noStrike" baseline="0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thesis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3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2007/2008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54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19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2008/2009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45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2009/2010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31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2010/2011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endParaRPr lang="en-US" sz="1200" b="1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2011/2012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27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2012/2013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34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2013/2014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36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3598191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2014/2015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31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2015/2016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44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5937789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2016/2017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49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7413915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2017/2018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63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406381"/>
                  </a:ext>
                </a:extLst>
              </a:tr>
              <a:tr h="230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2018/2019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53</a:t>
                      </a:r>
                      <a:endParaRPr lang="en-US" sz="1200" b="0" i="0" u="none" strike="noStrike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76" marR="6776" marT="6776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3347824"/>
                  </a:ext>
                </a:extLst>
              </a:tr>
            </a:tbl>
          </a:graphicData>
        </a:graphic>
      </p:graphicFrame>
      <p:sp>
        <p:nvSpPr>
          <p:cNvPr id="29" name="CaixaDeTexto 13"/>
          <p:cNvSpPr txBox="1"/>
          <p:nvPr/>
        </p:nvSpPr>
        <p:spPr>
          <a:xfrm>
            <a:off x="8084517" y="1134493"/>
            <a:ext cx="3529307" cy="64633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j-lt"/>
              </a:rPr>
              <a:t>487 </a:t>
            </a:r>
            <a:r>
              <a:rPr lang="en-US" sz="1800" b="1" dirty="0" err="1" smtClean="0">
                <a:latin typeface="+mj-lt"/>
              </a:rPr>
              <a:t>Dissertações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em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empresas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nacionais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em</a:t>
            </a:r>
            <a:r>
              <a:rPr lang="en-US" sz="1800" b="1" dirty="0" smtClean="0">
                <a:latin typeface="+mj-lt"/>
              </a:rPr>
              <a:t> 12 </a:t>
            </a:r>
            <a:r>
              <a:rPr lang="en-US" sz="1800" b="1" dirty="0" err="1" smtClean="0">
                <a:latin typeface="+mj-lt"/>
              </a:rPr>
              <a:t>anos</a:t>
            </a:r>
            <a:r>
              <a:rPr lang="en-US" sz="1800" b="1" dirty="0" smtClean="0">
                <a:latin typeface="+mj-lt"/>
              </a:rPr>
              <a:t> (~ 40  </a:t>
            </a:r>
            <a:r>
              <a:rPr lang="en-US" sz="1800" b="1" dirty="0" err="1" smtClean="0">
                <a:latin typeface="+mj-lt"/>
              </a:rPr>
              <a:t>por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ano</a:t>
            </a:r>
            <a:r>
              <a:rPr lang="en-US" sz="1800" b="1" dirty="0" smtClean="0">
                <a:latin typeface="+mj-lt"/>
              </a:rPr>
              <a:t>)</a:t>
            </a:r>
            <a:endParaRPr lang="en-US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24729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1931831"/>
              </p:ext>
            </p:extLst>
          </p:nvPr>
        </p:nvGraphicFramePr>
        <p:xfrm>
          <a:off x="2939988" y="616882"/>
          <a:ext cx="6828420" cy="244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02028" y="3425395"/>
            <a:ext cx="1742785" cy="301621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pt-PT" b="1" dirty="0">
                <a:solidFill>
                  <a:schemeClr val="bg1"/>
                </a:solidFill>
              </a:rPr>
              <a:t>ERASMUS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Alemanha 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Dinamarca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Espanha 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Finlândia 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França 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Suécia 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Grécia 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Holanda 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Polónia 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República Checa</a:t>
            </a:r>
          </a:p>
          <a:p>
            <a:pPr>
              <a:buSzPct val="125000"/>
            </a:pPr>
            <a:r>
              <a:rPr lang="pt-PT" sz="1600" dirty="0">
                <a:solidFill>
                  <a:schemeClr val="bg1"/>
                </a:solidFill>
              </a:rPr>
              <a:t>Turquia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54886" y="3889123"/>
            <a:ext cx="4251485" cy="2088754"/>
            <a:chOff x="3630885" y="4005064"/>
            <a:chExt cx="4251485" cy="2088754"/>
          </a:xfrm>
        </p:grpSpPr>
        <p:sp>
          <p:nvSpPr>
            <p:cNvPr id="35" name="TextBox 34"/>
            <p:cNvSpPr txBox="1"/>
            <p:nvPr/>
          </p:nvSpPr>
          <p:spPr>
            <a:xfrm>
              <a:off x="3651445" y="5047378"/>
              <a:ext cx="4230925" cy="1046440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pt-PT" b="1" dirty="0">
                  <a:solidFill>
                    <a:schemeClr val="bg1"/>
                  </a:solidFill>
                </a:rPr>
                <a:t>MOBILE</a:t>
              </a:r>
            </a:p>
            <a:p>
              <a:pPr>
                <a:buSzPct val="125000"/>
              </a:pPr>
              <a:r>
                <a:rPr lang="pt-PT" sz="1600" dirty="0">
                  <a:solidFill>
                    <a:schemeClr val="bg1"/>
                  </a:solidFill>
                </a:rPr>
                <a:t>Instituições Congéneres do Brasil</a:t>
              </a:r>
            </a:p>
            <a:p>
              <a:pPr>
                <a:buSzPct val="125000"/>
              </a:pPr>
              <a:r>
                <a:rPr lang="pt-PT" sz="1600" dirty="0">
                  <a:solidFill>
                    <a:schemeClr val="bg1"/>
                  </a:solidFill>
                </a:rPr>
                <a:t>Outros países da América Latina</a:t>
              </a:r>
            </a:p>
            <a:p>
              <a:pPr>
                <a:buSzPct val="125000"/>
              </a:pPr>
              <a:r>
                <a:rPr lang="pt-PT" sz="1600" dirty="0">
                  <a:solidFill>
                    <a:schemeClr val="bg1"/>
                  </a:solidFill>
                </a:rPr>
                <a:t>Timor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30885" y="4005064"/>
              <a:ext cx="3970959" cy="553998"/>
            </a:xfrm>
            <a:prstGeom prst="rect">
              <a:avLst/>
            </a:prstGeom>
            <a:solidFill>
              <a:schemeClr val="accent6">
                <a:lumMod val="75000"/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pt-PT" b="1" dirty="0">
                  <a:solidFill>
                    <a:schemeClr val="bg1"/>
                  </a:solidFill>
                </a:rPr>
                <a:t>PROGRAMAS EUA</a:t>
              </a:r>
            </a:p>
            <a:p>
              <a:pPr>
                <a:buSzPct val="125000"/>
              </a:pPr>
              <a:r>
                <a:rPr lang="pt-PT" sz="1600" dirty="0" err="1">
                  <a:solidFill>
                    <a:schemeClr val="bg1"/>
                  </a:solidFill>
                </a:rPr>
                <a:t>University</a:t>
              </a:r>
              <a:r>
                <a:rPr lang="pt-PT" sz="1600" dirty="0">
                  <a:solidFill>
                    <a:schemeClr val="bg1"/>
                  </a:solidFill>
                </a:rPr>
                <a:t> </a:t>
              </a:r>
              <a:r>
                <a:rPr lang="pt-PT" sz="1600" dirty="0" err="1">
                  <a:solidFill>
                    <a:schemeClr val="bg1"/>
                  </a:solidFill>
                </a:rPr>
                <a:t>of</a:t>
              </a:r>
              <a:r>
                <a:rPr lang="pt-PT" sz="1600" dirty="0">
                  <a:solidFill>
                    <a:schemeClr val="bg1"/>
                  </a:solidFill>
                </a:rPr>
                <a:t> </a:t>
              </a:r>
              <a:r>
                <a:rPr lang="pt-PT" sz="1600" dirty="0" err="1">
                  <a:solidFill>
                    <a:schemeClr val="bg1"/>
                  </a:solidFill>
                </a:rPr>
                <a:t>Maryland</a:t>
              </a:r>
              <a:r>
                <a:rPr lang="pt-PT" sz="1600" dirty="0">
                  <a:solidFill>
                    <a:schemeClr val="bg1"/>
                  </a:solidFill>
                </a:rPr>
                <a:t> - Baltimore County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b="1" dirty="0" smtClean="0">
                <a:solidFill>
                  <a:srgbClr val="960000"/>
                </a:solidFill>
              </a:rPr>
              <a:t>Internacionalização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99480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44895" y="0"/>
            <a:ext cx="7167599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pt-PT" sz="1800" dirty="0">
                <a:solidFill>
                  <a:srgbClr val="8C2D19"/>
                </a:solidFill>
              </a:rPr>
              <a:t>Sumário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402232" y="498262"/>
            <a:ext cx="7387536" cy="4343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pt-PT" sz="1800" b="1" dirty="0">
                <a:solidFill>
                  <a:srgbClr val="666666"/>
                </a:solidFill>
              </a:rPr>
              <a:t>Engenharia Química</a:t>
            </a:r>
          </a:p>
          <a:p>
            <a:pPr marL="512763" lvl="5" indent="-230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O que é a engenharia química? </a:t>
            </a:r>
          </a:p>
          <a:p>
            <a:pPr marL="512763" lvl="5" indent="-230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O que </a:t>
            </a:r>
            <a:r>
              <a:rPr lang="en-US" dirty="0" err="1">
                <a:solidFill>
                  <a:srgbClr val="666666"/>
                </a:solidFill>
              </a:rPr>
              <a:t>faz</a:t>
            </a:r>
            <a:r>
              <a:rPr lang="en-US" dirty="0">
                <a:solidFill>
                  <a:srgbClr val="666666"/>
                </a:solidFill>
              </a:rPr>
              <a:t> um </a:t>
            </a:r>
            <a:r>
              <a:rPr lang="en-US" dirty="0" err="1">
                <a:solidFill>
                  <a:srgbClr val="666666"/>
                </a:solidFill>
              </a:rPr>
              <a:t>engenheiro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químico</a:t>
            </a:r>
            <a:r>
              <a:rPr lang="en-US" dirty="0">
                <a:solidFill>
                  <a:srgbClr val="666666"/>
                </a:solidFill>
              </a:rPr>
              <a:t>? </a:t>
            </a:r>
            <a:r>
              <a:rPr lang="en-US" dirty="0" err="1">
                <a:solidFill>
                  <a:srgbClr val="666666"/>
                </a:solidFill>
              </a:rPr>
              <a:t>Onde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trabalha</a:t>
            </a:r>
            <a:r>
              <a:rPr lang="en-US" dirty="0">
                <a:solidFill>
                  <a:srgbClr val="666666"/>
                </a:solidFill>
              </a:rPr>
              <a:t>?</a:t>
            </a:r>
            <a:endParaRPr lang="pt-PT" dirty="0">
              <a:solidFill>
                <a:srgbClr val="666666"/>
              </a:solidFill>
            </a:endParaRPr>
          </a:p>
          <a:p>
            <a:pPr marL="512763" lvl="5" indent="-230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Que produtos ajudamos a produzir? Em que tipos de indústrias</a:t>
            </a:r>
            <a:r>
              <a:rPr lang="pt-PT" dirty="0" smtClean="0">
                <a:solidFill>
                  <a:srgbClr val="666666"/>
                </a:solidFill>
              </a:rPr>
              <a:t>?</a:t>
            </a:r>
          </a:p>
          <a:p>
            <a:pPr marL="512763" lvl="5" indent="-230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smtClean="0">
                <a:solidFill>
                  <a:srgbClr val="666666"/>
                </a:solidFill>
              </a:rPr>
              <a:t>O futuro da Engenharia Química…</a:t>
            </a:r>
            <a:endParaRPr lang="pt-PT" dirty="0">
              <a:solidFill>
                <a:srgbClr val="666666"/>
              </a:solidFill>
            </a:endParaRPr>
          </a:p>
          <a:p>
            <a:pPr marL="512763" lvl="5" indent="-23018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800" dirty="0">
              <a:solidFill>
                <a:srgbClr val="666666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PT" sz="1800" b="1" dirty="0">
                <a:solidFill>
                  <a:srgbClr val="666666"/>
                </a:solidFill>
              </a:rPr>
              <a:t>O Mestrado Integrado em Engenharia Química</a:t>
            </a:r>
          </a:p>
          <a:p>
            <a:pPr marL="51276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Estrutura</a:t>
            </a:r>
          </a:p>
          <a:p>
            <a:pPr marL="51276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Ramos</a:t>
            </a:r>
          </a:p>
          <a:p>
            <a:pPr marL="51276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</a:rPr>
              <a:t>Acreditação</a:t>
            </a:r>
            <a:r>
              <a:rPr lang="en-US" dirty="0">
                <a:solidFill>
                  <a:srgbClr val="666666"/>
                </a:solidFill>
              </a:rPr>
              <a:t> e </a:t>
            </a:r>
            <a:r>
              <a:rPr lang="en-US" dirty="0" err="1">
                <a:solidFill>
                  <a:srgbClr val="666666"/>
                </a:solidFill>
              </a:rPr>
              <a:t>avaliação</a:t>
            </a:r>
            <a:endParaRPr lang="en-US" dirty="0">
              <a:solidFill>
                <a:srgbClr val="666666"/>
              </a:solidFill>
            </a:endParaRPr>
          </a:p>
          <a:p>
            <a:pPr marL="51276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</a:rPr>
              <a:t>Ligação</a:t>
            </a:r>
            <a:r>
              <a:rPr lang="en-US" dirty="0">
                <a:solidFill>
                  <a:srgbClr val="666666"/>
                </a:solidFill>
              </a:rPr>
              <a:t> à </a:t>
            </a:r>
            <a:r>
              <a:rPr lang="en-US" dirty="0" err="1">
                <a:solidFill>
                  <a:srgbClr val="666666"/>
                </a:solidFill>
              </a:rPr>
              <a:t>atividade</a:t>
            </a:r>
            <a:r>
              <a:rPr lang="en-US" dirty="0">
                <a:solidFill>
                  <a:srgbClr val="666666"/>
                </a:solidFill>
              </a:rPr>
              <a:t> industrial</a:t>
            </a:r>
            <a:endParaRPr lang="pt-PT" dirty="0">
              <a:solidFill>
                <a:srgbClr val="666666"/>
              </a:solidFill>
            </a:endParaRPr>
          </a:p>
          <a:p>
            <a:pPr marL="51276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Ingressos</a:t>
            </a:r>
          </a:p>
          <a:p>
            <a:pPr marL="51276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Internacionalização</a:t>
            </a:r>
          </a:p>
          <a:p>
            <a:pPr marL="51276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Empregabilidade </a:t>
            </a:r>
          </a:p>
          <a:p>
            <a:pPr marL="51276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800" dirty="0">
              <a:solidFill>
                <a:srgbClr val="666666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PT" sz="1800" b="1" dirty="0">
                <a:solidFill>
                  <a:srgbClr val="666666"/>
                </a:solidFill>
              </a:rPr>
              <a:t>O Departamento de Engenharia Química</a:t>
            </a:r>
          </a:p>
          <a:p>
            <a:pPr marL="512763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666666"/>
                </a:solidFill>
              </a:rPr>
              <a:t>Rankings</a:t>
            </a:r>
          </a:p>
        </p:txBody>
      </p:sp>
    </p:spTree>
    <p:extLst>
      <p:ext uri="{BB962C8B-B14F-4D97-AF65-F5344CB8AC3E}">
        <p14:creationId xmlns:p14="http://schemas.microsoft.com/office/powerpoint/2010/main" val="12866442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108128" y="699352"/>
            <a:ext cx="6191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85725" indent="0" algn="l" eaLnBrk="0" hangingPunct="0">
              <a:lnSpc>
                <a:spcPct val="100000"/>
              </a:lnSpc>
              <a:spcBef>
                <a:spcPct val="20000"/>
              </a:spcBef>
              <a:buFont typeface="Arial" charset="0"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788194" lvl="3" indent="0" algn="l" eaLnBrk="0" hangingPunct="0">
              <a:lnSpc>
                <a:spcPct val="100000"/>
              </a:lnSpc>
              <a:spcBef>
                <a:spcPct val="20000"/>
              </a:spcBef>
              <a:buFont typeface="Arial" charset="0"/>
              <a:buNone/>
              <a:defRPr sz="1200">
                <a:solidFill>
                  <a:schemeClr val="tx2"/>
                </a:solidFill>
                <a:latin typeface="+mn-lt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/>
              <a:t>Nº de </a:t>
            </a:r>
            <a:r>
              <a:rPr lang="en-US" sz="1800" dirty="0" err="1"/>
              <a:t>Estudantes</a:t>
            </a:r>
            <a:r>
              <a:rPr lang="en-US" sz="1800" dirty="0"/>
              <a:t>  ‘out’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empresa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3"/>
            <a:endParaRPr lang="en-US" sz="1400" dirty="0"/>
          </a:p>
          <a:p>
            <a:pPr lvl="3"/>
            <a:r>
              <a:rPr lang="en-US" sz="1400" dirty="0"/>
              <a:t>					</a:t>
            </a:r>
          </a:p>
        </p:txBody>
      </p:sp>
      <p:sp>
        <p:nvSpPr>
          <p:cNvPr id="8" name="Shape 65"/>
          <p:cNvSpPr txBox="1"/>
          <p:nvPr/>
        </p:nvSpPr>
        <p:spPr>
          <a:xfrm>
            <a:off x="1525288" y="4376"/>
            <a:ext cx="8949283" cy="3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pt-PT" sz="1800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sz="1800" b="1" dirty="0">
                <a:solidFill>
                  <a:srgbClr val="960000"/>
                </a:solidFill>
              </a:rPr>
              <a:t>Internacionalização</a:t>
            </a:r>
            <a:endParaRPr lang="pt-PT" sz="1800" b="1" dirty="0">
              <a:solidFill>
                <a:srgbClr val="8C2D19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330520"/>
              </p:ext>
            </p:extLst>
          </p:nvPr>
        </p:nvGraphicFramePr>
        <p:xfrm>
          <a:off x="483578" y="1410080"/>
          <a:ext cx="11473960" cy="5054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628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44628" y="5172419"/>
            <a:ext cx="44931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C00000"/>
                </a:solidFill>
              </a:rPr>
              <a:t>Um </a:t>
            </a:r>
            <a:r>
              <a:rPr lang="en-US" sz="2700" b="1" dirty="0" err="1">
                <a:solidFill>
                  <a:srgbClr val="C00000"/>
                </a:solidFill>
              </a:rPr>
              <a:t>curso</a:t>
            </a:r>
            <a:r>
              <a:rPr lang="en-US" sz="2700" b="1" dirty="0">
                <a:solidFill>
                  <a:srgbClr val="C00000"/>
                </a:solidFill>
              </a:rPr>
              <a:t> de </a:t>
            </a:r>
            <a:r>
              <a:rPr lang="en-US" sz="2700" b="1" dirty="0" err="1">
                <a:solidFill>
                  <a:srgbClr val="C00000"/>
                </a:solidFill>
              </a:rPr>
              <a:t>banda</a:t>
            </a:r>
            <a:r>
              <a:rPr lang="en-US" sz="2700" b="1" dirty="0">
                <a:solidFill>
                  <a:srgbClr val="C00000"/>
                </a:solidFill>
              </a:rPr>
              <a:t> </a:t>
            </a:r>
            <a:r>
              <a:rPr lang="en-US" sz="2700" b="1" dirty="0" err="1">
                <a:solidFill>
                  <a:srgbClr val="C00000"/>
                </a:solidFill>
              </a:rPr>
              <a:t>larga</a:t>
            </a:r>
            <a:r>
              <a:rPr lang="en-US" sz="2700" b="1" dirty="0">
                <a:solidFill>
                  <a:srgbClr val="C00000"/>
                </a:solidFill>
              </a:rPr>
              <a:t>!</a:t>
            </a:r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6" name="Chart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25341391"/>
                  </p:ext>
                </p:extLst>
              </p:nvPr>
            </p:nvGraphicFramePr>
            <p:xfrm>
              <a:off x="445779" y="677008"/>
              <a:ext cx="11206121" cy="439615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Chart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779" y="677008"/>
                <a:ext cx="11206121" cy="439615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570614" y="5057945"/>
            <a:ext cx="7632213" cy="73233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400" b="1" dirty="0">
                <a:latin typeface="+mn-lt"/>
              </a:rPr>
              <a:t>EMPREGABILIDADE MIEQ: DIPLOMADOS 2010 a </a:t>
            </a:r>
            <a:r>
              <a:rPr lang="pt-PT" sz="1400" b="1" dirty="0" smtClean="0">
                <a:latin typeface="+mn-lt"/>
              </a:rPr>
              <a:t>2016 </a:t>
            </a:r>
            <a:r>
              <a:rPr lang="pt-PT" sz="1400" b="1" dirty="0">
                <a:latin typeface="+mn-lt"/>
              </a:rPr>
              <a:t/>
            </a:r>
            <a:br>
              <a:rPr lang="pt-PT" sz="1400" b="1" dirty="0">
                <a:latin typeface="+mn-lt"/>
              </a:rPr>
            </a:br>
            <a:r>
              <a:rPr lang="pt-PT" sz="1400" b="1" dirty="0">
                <a:latin typeface="+mn-lt"/>
              </a:rPr>
              <a:t>FEUP/DCOOP – “Observatório do Emprego”</a:t>
            </a:r>
            <a:br>
              <a:rPr lang="pt-PT" sz="1400" b="1" dirty="0">
                <a:latin typeface="+mn-lt"/>
              </a:rPr>
            </a:br>
            <a:endParaRPr lang="en-US" sz="700" b="1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b="1" dirty="0">
                <a:solidFill>
                  <a:srgbClr val="960000"/>
                </a:solidFill>
              </a:rPr>
              <a:t>Empregabilidade</a:t>
            </a:r>
            <a:r>
              <a:rPr lang="pt-PT" b="1" dirty="0"/>
              <a:t/>
            </a:r>
            <a:br>
              <a:rPr lang="pt-PT" b="1" dirty="0"/>
            </a:br>
            <a:endParaRPr lang="pt-PT" dirty="0"/>
          </a:p>
        </p:txBody>
      </p:sp>
      <p:sp>
        <p:nvSpPr>
          <p:cNvPr id="2" name="Rectangle 1"/>
          <p:cNvSpPr/>
          <p:nvPr/>
        </p:nvSpPr>
        <p:spPr>
          <a:xfrm>
            <a:off x="316523" y="6091343"/>
            <a:ext cx="10506807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600" b="1" dirty="0"/>
              <a:t>Percentagem de recém-diplomados do curso </a:t>
            </a:r>
            <a:r>
              <a:rPr lang="pt-PT" sz="1600" b="1" dirty="0" smtClean="0"/>
              <a:t>não desempregados: ~95% </a:t>
            </a:r>
          </a:p>
          <a:p>
            <a:endParaRPr lang="pt-PT" sz="300" dirty="0" smtClean="0"/>
          </a:p>
          <a:p>
            <a:r>
              <a:rPr lang="pt-PT" sz="1100" dirty="0" smtClean="0"/>
              <a:t>(</a:t>
            </a:r>
            <a:r>
              <a:rPr lang="pt-PT" sz="1100" dirty="0"/>
              <a:t>fonte: </a:t>
            </a:r>
            <a:r>
              <a:rPr lang="pt-PT" sz="1100" dirty="0" smtClean="0"/>
              <a:t>DGES - </a:t>
            </a:r>
            <a:r>
              <a:rPr lang="pt-PT" sz="1200" dirty="0">
                <a:hlinkClick r:id="rId5"/>
              </a:rPr>
              <a:t>http://</a:t>
            </a:r>
            <a:r>
              <a:rPr lang="pt-PT" sz="1200" dirty="0" smtClean="0">
                <a:hlinkClick r:id="rId5"/>
              </a:rPr>
              <a:t>infocursos.mec.pt/dges.asp?code=1105&amp;codc=9461</a:t>
            </a:r>
            <a:r>
              <a:rPr lang="pt-PT" sz="1200" dirty="0" smtClean="0"/>
              <a:t> </a:t>
            </a:r>
            <a:r>
              <a:rPr lang="pt-PT" sz="1200" dirty="0" smtClean="0">
                <a:solidFill>
                  <a:schemeClr val="tx1"/>
                </a:solidFill>
              </a:rPr>
              <a:t>- </a:t>
            </a:r>
            <a:r>
              <a:rPr lang="pt-PT" sz="1100" dirty="0" smtClean="0">
                <a:solidFill>
                  <a:schemeClr val="tx1"/>
                </a:solidFill>
              </a:rPr>
              <a:t> </a:t>
            </a:r>
            <a:r>
              <a:rPr lang="pt-PT" sz="1100" dirty="0">
                <a:solidFill>
                  <a:schemeClr val="tx1"/>
                </a:solidFill>
              </a:rPr>
              <a:t>dados de 2016, </a:t>
            </a:r>
            <a:r>
              <a:rPr lang="pt-PT" sz="1100" dirty="0" smtClean="0">
                <a:solidFill>
                  <a:schemeClr val="tx1"/>
                </a:solidFill>
              </a:rPr>
              <a:t>considerados os diplomados entre 2012/13 </a:t>
            </a:r>
            <a:r>
              <a:rPr lang="pt-PT" sz="1100" dirty="0">
                <a:solidFill>
                  <a:schemeClr val="tx1"/>
                </a:solidFill>
              </a:rPr>
              <a:t>e </a:t>
            </a:r>
            <a:r>
              <a:rPr lang="pt-PT" sz="1100" dirty="0" smtClean="0">
                <a:solidFill>
                  <a:schemeClr val="tx1"/>
                </a:solidFill>
              </a:rPr>
              <a:t>2015/16.) </a:t>
            </a:r>
            <a:endParaRPr lang="pt-PT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4977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284114" y="1701990"/>
            <a:ext cx="2016224" cy="1015662"/>
          </a:xfrm>
          <a:prstGeom prst="rect">
            <a:avLst/>
          </a:prstGeom>
          <a:solidFill>
            <a:srgbClr val="C1A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000" b="1" u="none" dirty="0" smtClean="0">
                <a:latin typeface="+mj-lt"/>
              </a:rPr>
              <a:t>NTU – National Taiwan University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16362" y="1701988"/>
            <a:ext cx="2354707" cy="1015663"/>
          </a:xfrm>
          <a:prstGeom prst="rect">
            <a:avLst/>
          </a:prstGeom>
          <a:solidFill>
            <a:srgbClr val="C1A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000" b="1" u="none" dirty="0" smtClean="0">
                <a:latin typeface="+mj-lt"/>
              </a:rPr>
              <a:t>QS   - World University Ranking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2902" y="2926125"/>
            <a:ext cx="5918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none" dirty="0" smtClean="0">
                <a:latin typeface="+mj-lt"/>
              </a:rPr>
              <a:t>89</a:t>
            </a:r>
          </a:p>
          <a:p>
            <a:pPr algn="ctr"/>
            <a:endParaRPr lang="en-US" sz="3200" b="1" u="none" dirty="0">
              <a:latin typeface="+mj-lt"/>
            </a:endParaRPr>
          </a:p>
          <a:p>
            <a:pPr algn="ctr"/>
            <a:r>
              <a:rPr lang="en-US" sz="3200" b="1" u="none" dirty="0" smtClean="0">
                <a:latin typeface="+mj-lt"/>
              </a:rPr>
              <a:t>16</a:t>
            </a:r>
          </a:p>
          <a:p>
            <a:pPr algn="ctr"/>
            <a:endParaRPr lang="en-US" sz="3200" b="1" u="none" dirty="0">
              <a:latin typeface="+mj-lt"/>
            </a:endParaRPr>
          </a:p>
          <a:p>
            <a:pPr algn="ctr"/>
            <a:r>
              <a:rPr lang="en-US" sz="3200" b="1" u="none" dirty="0" smtClean="0">
                <a:latin typeface="+mj-lt"/>
              </a:rPr>
              <a:t>1</a:t>
            </a:r>
            <a:endParaRPr lang="en-US" sz="3200" b="1" u="none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1227" y="2854117"/>
            <a:ext cx="19094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none" dirty="0" smtClean="0">
                <a:solidFill>
                  <a:srgbClr val="00B0F0"/>
                </a:solidFill>
                <a:latin typeface="+mj-lt"/>
              </a:rPr>
              <a:t>WORLD</a:t>
            </a:r>
          </a:p>
          <a:p>
            <a:endParaRPr lang="en-US" sz="3200" b="1" u="none" dirty="0">
              <a:solidFill>
                <a:srgbClr val="00B0F0"/>
              </a:solidFill>
              <a:latin typeface="+mj-lt"/>
            </a:endParaRPr>
          </a:p>
          <a:p>
            <a:r>
              <a:rPr lang="en-US" sz="3200" b="1" u="none" dirty="0" smtClean="0">
                <a:solidFill>
                  <a:schemeClr val="accent2"/>
                </a:solidFill>
                <a:latin typeface="+mj-lt"/>
              </a:rPr>
              <a:t>EUROPE</a:t>
            </a:r>
          </a:p>
          <a:p>
            <a:endParaRPr lang="en-US" sz="3200" b="1" u="none" dirty="0">
              <a:solidFill>
                <a:srgbClr val="00B0F0"/>
              </a:solidFill>
              <a:latin typeface="+mj-lt"/>
            </a:endParaRPr>
          </a:p>
          <a:p>
            <a:r>
              <a:rPr lang="en-US" sz="3200" b="1" u="none" dirty="0" smtClean="0">
                <a:solidFill>
                  <a:srgbClr val="C00000"/>
                </a:solidFill>
                <a:latin typeface="+mj-lt"/>
              </a:rPr>
              <a:t>NATIONAL</a:t>
            </a:r>
            <a:endParaRPr lang="en-US" sz="3200" b="1" u="none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63706" y="2926125"/>
            <a:ext cx="13260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none" dirty="0" smtClean="0">
                <a:latin typeface="+mj-lt"/>
              </a:rPr>
              <a:t>51-100</a:t>
            </a:r>
          </a:p>
          <a:p>
            <a:pPr algn="ctr"/>
            <a:endParaRPr lang="en-US" sz="3200" b="1" u="none" dirty="0">
              <a:latin typeface="+mj-lt"/>
            </a:endParaRPr>
          </a:p>
          <a:p>
            <a:pPr algn="ctr"/>
            <a:r>
              <a:rPr lang="en-US" sz="3200" b="1" u="none" dirty="0" smtClean="0">
                <a:latin typeface="+mj-lt"/>
              </a:rPr>
              <a:t>15-28</a:t>
            </a:r>
          </a:p>
          <a:p>
            <a:pPr algn="ctr"/>
            <a:endParaRPr lang="en-US" sz="3200" b="1" u="none" dirty="0">
              <a:latin typeface="+mj-lt"/>
            </a:endParaRPr>
          </a:p>
          <a:p>
            <a:pPr algn="ctr"/>
            <a:r>
              <a:rPr lang="en-US" sz="3200" b="1" u="none" dirty="0" smtClean="0">
                <a:latin typeface="+mj-lt"/>
              </a:rPr>
              <a:t>1</a:t>
            </a:r>
            <a:endParaRPr lang="en-US" sz="3200" b="1" u="none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91826" y="1701989"/>
            <a:ext cx="2448272" cy="1015663"/>
          </a:xfrm>
          <a:prstGeom prst="rect">
            <a:avLst/>
          </a:prstGeom>
          <a:solidFill>
            <a:srgbClr val="C1A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sz="2000" b="1" u="none" dirty="0" smtClean="0">
                <a:latin typeface="+mj-lt"/>
              </a:rPr>
              <a:t>ARWU – Academic Ranking World Universities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25358" y="2926125"/>
            <a:ext cx="11224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none" dirty="0" smtClean="0">
                <a:latin typeface="+mj-lt"/>
              </a:rPr>
              <a:t>51-75</a:t>
            </a:r>
          </a:p>
          <a:p>
            <a:pPr algn="ctr"/>
            <a:endParaRPr lang="en-US" sz="3200" b="1" u="none" dirty="0">
              <a:latin typeface="+mj-lt"/>
            </a:endParaRPr>
          </a:p>
          <a:p>
            <a:pPr algn="ctr"/>
            <a:r>
              <a:rPr lang="en-US" sz="3200" b="1" u="none" dirty="0" smtClean="0">
                <a:latin typeface="+mj-lt"/>
              </a:rPr>
              <a:t>7-13</a:t>
            </a:r>
          </a:p>
          <a:p>
            <a:pPr algn="ctr"/>
            <a:endParaRPr lang="en-US" sz="3200" b="1" u="none" dirty="0">
              <a:latin typeface="+mj-lt"/>
            </a:endParaRPr>
          </a:p>
          <a:p>
            <a:pPr algn="ctr"/>
            <a:r>
              <a:rPr lang="en-US" sz="3200" b="1" u="none" dirty="0" smtClean="0">
                <a:latin typeface="+mj-lt"/>
              </a:rPr>
              <a:t>1</a:t>
            </a:r>
            <a:endParaRPr lang="en-US" sz="3200" b="1" u="none" dirty="0"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Departamento de Engenharia Química: </a:t>
            </a:r>
            <a:r>
              <a:rPr lang="pt-PT" b="1" dirty="0">
                <a:solidFill>
                  <a:srgbClr val="960000"/>
                </a:solidFill>
              </a:rPr>
              <a:t>Ranking </a:t>
            </a:r>
            <a:r>
              <a:rPr lang="pt-PT" b="1" dirty="0" smtClean="0">
                <a:solidFill>
                  <a:srgbClr val="960000"/>
                </a:solidFill>
              </a:rPr>
              <a:t>2019 (Área da Engenharia Química)</a:t>
            </a:r>
            <a:endParaRPr lang="pt-PT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t="21657" r="77424" b="63058"/>
          <a:stretch/>
        </p:blipFill>
        <p:spPr>
          <a:xfrm>
            <a:off x="259263" y="654458"/>
            <a:ext cx="2786231" cy="13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>
                <a:latin typeface="+mn-lt"/>
              </a:rPr>
              <a:t>MIEQ - Pontos fortes</a:t>
            </a:r>
            <a:endParaRPr lang="pt-PT" b="1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0880725" y="6430963"/>
            <a:ext cx="1311275" cy="365125"/>
          </a:xfrm>
        </p:spPr>
        <p:txBody>
          <a:bodyPr/>
          <a:lstStyle/>
          <a:p>
            <a:fld id="{97609741-244F-455B-978B-4E97B795E11D}" type="slidenum">
              <a:rPr lang="pt-PT" smtClean="0"/>
              <a:t>23</a:t>
            </a:fld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436705" y="1091976"/>
            <a:ext cx="11057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 smtClean="0">
                <a:latin typeface="+mn-lt"/>
              </a:rPr>
              <a:t>Integrado no melhor departamento de engenharia química nacional </a:t>
            </a:r>
            <a:r>
              <a:rPr lang="pt-PT" sz="2400" b="1" dirty="0" smtClean="0">
                <a:solidFill>
                  <a:schemeClr val="tx1"/>
                </a:solidFill>
                <a:latin typeface="+mn-lt"/>
              </a:rPr>
              <a:t>(nº1 nacional nos rankings NTU, QOS e ARWU na área de Engenharia Química)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6705" y="2275960"/>
            <a:ext cx="10762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Empregabilidade elevada e integração no mercado de trabalho promovida por projetos de fim de curso em empresas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</p:txBody>
      </p:sp>
      <p:sp>
        <p:nvSpPr>
          <p:cNvPr id="4" name="Rectangle 3"/>
          <p:cNvSpPr/>
          <p:nvPr/>
        </p:nvSpPr>
        <p:spPr>
          <a:xfrm>
            <a:off x="436705" y="3469354"/>
            <a:ext cx="10444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Intercâmbio de estudo em universidades, empresas e centros de I&amp;D internacionais reconhecidos na área da Engenharia Química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/>
          </a:p>
        </p:txBody>
      </p:sp>
      <p:sp>
        <p:nvSpPr>
          <p:cNvPr id="5" name="Rectangle 4"/>
          <p:cNvSpPr/>
          <p:nvPr/>
        </p:nvSpPr>
        <p:spPr>
          <a:xfrm>
            <a:off x="436705" y="4581668"/>
            <a:ext cx="1068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Corpo docente qualificado (todo com PhD) e integrado maioritariamente em unidades de investigação de excelência</a:t>
            </a:r>
          </a:p>
        </p:txBody>
      </p:sp>
    </p:spTree>
    <p:extLst>
      <p:ext uri="{BB962C8B-B14F-4D97-AF65-F5344CB8AC3E}">
        <p14:creationId xmlns:p14="http://schemas.microsoft.com/office/powerpoint/2010/main" val="46700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Núcleo de Estudantes de Engenharia Química</a:t>
            </a:r>
            <a:endParaRPr lang="pt-PT" dirty="0"/>
          </a:p>
        </p:txBody>
      </p:sp>
      <p:sp>
        <p:nvSpPr>
          <p:cNvPr id="3" name="Rectangle 2"/>
          <p:cNvSpPr/>
          <p:nvPr/>
        </p:nvSpPr>
        <p:spPr>
          <a:xfrm>
            <a:off x="144894" y="590731"/>
            <a:ext cx="80370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800" dirty="0">
                <a:solidFill>
                  <a:srgbClr val="1D2129"/>
                </a:solidFill>
                <a:latin typeface="+mn-lt"/>
              </a:rPr>
              <a:t>O </a:t>
            </a:r>
            <a:r>
              <a:rPr lang="pt-PT" sz="1800" b="1" dirty="0">
                <a:solidFill>
                  <a:srgbClr val="1D2129"/>
                </a:solidFill>
                <a:latin typeface="+mn-lt"/>
              </a:rPr>
              <a:t>Núcleo de Estudantes de Engenharia Química</a:t>
            </a:r>
            <a:r>
              <a:rPr lang="pt-PT" sz="1800" dirty="0">
                <a:solidFill>
                  <a:srgbClr val="1D2129"/>
                </a:solidFill>
                <a:latin typeface="+mn-lt"/>
              </a:rPr>
              <a:t> da Faculdade de Engenharia da Universidade do Porto (NEEQ-FEUP) tem como principal objetivo </a:t>
            </a:r>
            <a:r>
              <a:rPr lang="pt-PT" sz="1800" b="1" dirty="0">
                <a:solidFill>
                  <a:srgbClr val="1D2129"/>
                </a:solidFill>
                <a:latin typeface="+mn-lt"/>
              </a:rPr>
              <a:t>apoiar os estudantes do MIEQ </a:t>
            </a:r>
            <a:r>
              <a:rPr lang="pt-PT" sz="1800" dirty="0">
                <a:solidFill>
                  <a:srgbClr val="1D2129"/>
                </a:solidFill>
                <a:latin typeface="+mn-lt"/>
              </a:rPr>
              <a:t>tanto no seu percurso académico como na preparação para a vida </a:t>
            </a:r>
            <a:r>
              <a:rPr lang="pt-PT" sz="1800" dirty="0" smtClean="0">
                <a:solidFill>
                  <a:srgbClr val="1D2129"/>
                </a:solidFill>
                <a:latin typeface="+mn-lt"/>
              </a:rPr>
              <a:t>profissional, organizando para isso diversas </a:t>
            </a:r>
            <a:r>
              <a:rPr lang="pt-PT" sz="1800" u="sng" dirty="0" smtClean="0">
                <a:solidFill>
                  <a:srgbClr val="1D2129"/>
                </a:solidFill>
                <a:latin typeface="+mn-lt"/>
              </a:rPr>
              <a:t>atividades </a:t>
            </a:r>
            <a:r>
              <a:rPr lang="pt-PT" sz="1800" u="sng" dirty="0">
                <a:solidFill>
                  <a:srgbClr val="1D2129"/>
                </a:solidFill>
                <a:latin typeface="+mn-lt"/>
              </a:rPr>
              <a:t>nas </a:t>
            </a:r>
            <a:r>
              <a:rPr lang="pt-PT" sz="1800" u="sng" dirty="0" smtClean="0">
                <a:solidFill>
                  <a:srgbClr val="1D2129"/>
                </a:solidFill>
                <a:latin typeface="+mn-lt"/>
              </a:rPr>
              <a:t>áreas pedagógica</a:t>
            </a:r>
            <a:r>
              <a:rPr lang="pt-PT" sz="1800" dirty="0" smtClean="0">
                <a:solidFill>
                  <a:srgbClr val="1D2129"/>
                </a:solidFill>
                <a:latin typeface="+mn-lt"/>
              </a:rPr>
              <a:t>, </a:t>
            </a:r>
            <a:r>
              <a:rPr lang="pt-PT" sz="1800" u="sng" dirty="0" smtClean="0">
                <a:solidFill>
                  <a:srgbClr val="1D2129"/>
                </a:solidFill>
                <a:latin typeface="+mn-lt"/>
              </a:rPr>
              <a:t>desportiva</a:t>
            </a:r>
            <a:r>
              <a:rPr lang="pt-PT" sz="1800" dirty="0" smtClean="0">
                <a:solidFill>
                  <a:srgbClr val="1D2129"/>
                </a:solidFill>
                <a:latin typeface="+mn-lt"/>
              </a:rPr>
              <a:t>, </a:t>
            </a:r>
            <a:r>
              <a:rPr lang="pt-PT" sz="1800" u="sng" dirty="0" smtClean="0">
                <a:solidFill>
                  <a:srgbClr val="1D2129"/>
                </a:solidFill>
                <a:latin typeface="+mn-lt"/>
              </a:rPr>
              <a:t>recreativa</a:t>
            </a:r>
            <a:r>
              <a:rPr lang="pt-PT" sz="1800" dirty="0" smtClean="0">
                <a:solidFill>
                  <a:srgbClr val="1D2129"/>
                </a:solidFill>
                <a:latin typeface="+mn-lt"/>
              </a:rPr>
              <a:t> </a:t>
            </a:r>
            <a:r>
              <a:rPr lang="pt-PT" sz="1800" dirty="0">
                <a:solidFill>
                  <a:srgbClr val="1D2129"/>
                </a:solidFill>
                <a:latin typeface="+mn-lt"/>
              </a:rPr>
              <a:t>e </a:t>
            </a:r>
            <a:r>
              <a:rPr lang="pt-PT" sz="1800" u="sng" dirty="0" smtClean="0">
                <a:solidFill>
                  <a:srgbClr val="1D2129"/>
                </a:solidFill>
                <a:latin typeface="+mn-lt"/>
              </a:rPr>
              <a:t>cultural</a:t>
            </a:r>
            <a:r>
              <a:rPr lang="pt-PT" sz="1800" dirty="0" smtClean="0">
                <a:solidFill>
                  <a:srgbClr val="1D2129"/>
                </a:solidFill>
                <a:latin typeface="+mn-lt"/>
              </a:rPr>
              <a:t>.</a:t>
            </a:r>
            <a:endParaRPr lang="pt-PT" sz="1800" dirty="0">
              <a:latin typeface="+mn-lt"/>
            </a:endParaRPr>
          </a:p>
        </p:txBody>
      </p:sp>
      <p:pic>
        <p:nvPicPr>
          <p:cNvPr id="1026" name="Picture 2" descr="Foto de Núcleo de Estudantes de Engenharia Química - NEEQFEUP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8" r="2466"/>
          <a:stretch/>
        </p:blipFill>
        <p:spPr bwMode="auto">
          <a:xfrm>
            <a:off x="407419" y="2528046"/>
            <a:ext cx="3114672" cy="172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to de Núcleo de Estudantes de Engenharia Química - NEEQFEUP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3" r="6857" b="6863"/>
          <a:stretch/>
        </p:blipFill>
        <p:spPr bwMode="auto">
          <a:xfrm>
            <a:off x="8553846" y="4905487"/>
            <a:ext cx="3486576" cy="17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to de Núcleo de Estudantes de Engenharia Química - NEEQFEUP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7"/>
          <a:stretch/>
        </p:blipFill>
        <p:spPr bwMode="auto">
          <a:xfrm>
            <a:off x="3631431" y="4500914"/>
            <a:ext cx="2083380" cy="22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to de Núcleo de Estudantes de Engenharia Química - NEEQFEUP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98"/>
          <a:stretch/>
        </p:blipFill>
        <p:spPr bwMode="auto">
          <a:xfrm>
            <a:off x="6086675" y="4508174"/>
            <a:ext cx="2095307" cy="235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to de Núcleo de Estudantes de Engenharia Química - NEEQFEUP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88" y="405467"/>
            <a:ext cx="3908612" cy="200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to de Núcleo de Estudantes de Engenharia Química - NEEQFEUP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88" y="2761933"/>
            <a:ext cx="3485712" cy="196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oto de Núcleo de Estudantes de Engenharia Química - NEEQFEUP.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/>
          <a:stretch/>
        </p:blipFill>
        <p:spPr bwMode="auto">
          <a:xfrm>
            <a:off x="254606" y="4703643"/>
            <a:ext cx="3114672" cy="188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oto de Núcleo de Estudantes de Engenharia Química - NEEQFEUP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09" y="2339662"/>
            <a:ext cx="3055161" cy="203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0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igarra.up.pt/feup/pt/web_gessi_docs.download_file?p_name=F819886015/03%20(400x26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52" y="1487770"/>
            <a:ext cx="3977467" cy="265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10066" y="1487770"/>
            <a:ext cx="5626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500" dirty="0">
                <a:latin typeface="Trebuchet MS" panose="020B0603020202020204" pitchFamily="34" charset="0"/>
              </a:rPr>
              <a:t>No que toca à escolha do curso de ensino superior a seguir posso dizer que não foi uma decisão fácil. Nunca tive a certeza do que queria e a decisão de entrar no curso de Engenharia Química deu-se quando, após alguma pesquisa, me apercebi da </a:t>
            </a:r>
            <a:r>
              <a:rPr lang="pt-PT" sz="1500" dirty="0">
                <a:solidFill>
                  <a:srgbClr val="C00000"/>
                </a:solidFill>
                <a:latin typeface="Trebuchet MS" panose="020B0603020202020204" pitchFamily="34" charset="0"/>
              </a:rPr>
              <a:t>sua versatilidade e quantidade de saídas profissionais diferentes, o que me permitia manter o meu futuro “em aberto”. </a:t>
            </a:r>
            <a:r>
              <a:rPr lang="pt-PT" sz="1500" dirty="0">
                <a:latin typeface="Trebuchet MS" panose="020B0603020202020204" pitchFamily="34" charset="0"/>
              </a:rPr>
              <a:t>Após a escolha do curso, veio a escolha da faculdade. </a:t>
            </a:r>
            <a:r>
              <a:rPr lang="pt-PT" sz="1500" dirty="0">
                <a:solidFill>
                  <a:srgbClr val="C00000"/>
                </a:solidFill>
                <a:latin typeface="Trebuchet MS" panose="020B0603020202020204" pitchFamily="34" charset="0"/>
              </a:rPr>
              <a:t>A FEUP foi a minha 1ª opção: não só era uma das faculdades de Engenharia mais bem colocadas no ranking</a:t>
            </a:r>
            <a:r>
              <a:rPr lang="pt-PT" sz="1500" dirty="0">
                <a:latin typeface="Trebuchet MS" panose="020B0603020202020204" pitchFamily="34" charset="0"/>
              </a:rPr>
              <a:t>, mas tinha também </a:t>
            </a:r>
            <a:r>
              <a:rPr lang="pt-PT" sz="1500" dirty="0">
                <a:solidFill>
                  <a:srgbClr val="C00000"/>
                </a:solidFill>
                <a:latin typeface="Trebuchet MS" panose="020B0603020202020204" pitchFamily="34" charset="0"/>
              </a:rPr>
              <a:t>3 ramos de Mestrado bastante interessantes</a:t>
            </a:r>
            <a:r>
              <a:rPr lang="pt-PT" sz="1500" dirty="0">
                <a:latin typeface="Trebuchet MS" panose="020B0603020202020204" pitchFamily="34" charset="0"/>
              </a:rPr>
              <a:t>. A decisão foi então tomada</a:t>
            </a:r>
            <a:r>
              <a:rPr lang="pt-PT" sz="1500" dirty="0" smtClean="0">
                <a:latin typeface="Trebuchet MS" panose="020B0603020202020204" pitchFamily="34" charset="0"/>
              </a:rPr>
              <a:t>.</a:t>
            </a:r>
          </a:p>
          <a:p>
            <a:r>
              <a:rPr lang="pt-PT" sz="5400" dirty="0" smtClean="0">
                <a:latin typeface="Trebuchet MS" panose="020B0603020202020204" pitchFamily="34" charset="0"/>
              </a:rPr>
              <a:t>“</a:t>
            </a:r>
          </a:p>
          <a:p>
            <a:endParaRPr lang="pt-PT" sz="1500" dirty="0"/>
          </a:p>
        </p:txBody>
      </p:sp>
      <p:sp>
        <p:nvSpPr>
          <p:cNvPr id="4" name="Rectangle 3"/>
          <p:cNvSpPr/>
          <p:nvPr/>
        </p:nvSpPr>
        <p:spPr>
          <a:xfrm>
            <a:off x="4799862" y="945313"/>
            <a:ext cx="518091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4950" dirty="0">
                <a:latin typeface="Trebuchet MS" panose="020B0603020202020204" pitchFamily="34" charset="0"/>
              </a:rPr>
              <a:t>“</a:t>
            </a:r>
            <a:endParaRPr lang="pt-PT" sz="4950" dirty="0"/>
          </a:p>
        </p:txBody>
      </p:sp>
      <p:sp>
        <p:nvSpPr>
          <p:cNvPr id="5" name="Rectangle 4"/>
          <p:cNvSpPr/>
          <p:nvPr/>
        </p:nvSpPr>
        <p:spPr>
          <a:xfrm>
            <a:off x="803100" y="4250175"/>
            <a:ext cx="3615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dirty="0">
                <a:latin typeface="Trebuchet MS" panose="020B0603020202020204" pitchFamily="34" charset="0"/>
              </a:rPr>
              <a:t>Rafaela Pereira, Estudante</a:t>
            </a:r>
          </a:p>
          <a:p>
            <a:r>
              <a:rPr lang="pt-PT" sz="1200" dirty="0">
                <a:latin typeface="Trebuchet MS" panose="020B0603020202020204" pitchFamily="34" charset="0"/>
              </a:rPr>
              <a:t>Mestrado Integrado em Engenharia Química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100" y="4904090"/>
            <a:ext cx="82474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dirty="0">
                <a:latin typeface="Trebuchet MS" panose="020B0603020202020204" pitchFamily="34" charset="0"/>
              </a:rPr>
              <a:t>Em: Testemunhos estudantes da FEUP, </a:t>
            </a:r>
            <a:r>
              <a:rPr lang="pt-PT" sz="1200" dirty="0">
                <a:latin typeface="Trebuchet MS" panose="020B0603020202020204" pitchFamily="34" charset="0"/>
                <a:hlinkClick r:id="rId3"/>
              </a:rPr>
              <a:t>https://sigarra.up.pt/feup/pt/web_base.gera_pagina?p_pagina=21463</a:t>
            </a:r>
            <a:r>
              <a:rPr lang="pt-PT" sz="1200" dirty="0"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b="1" dirty="0" smtClean="0">
                <a:solidFill>
                  <a:srgbClr val="960000"/>
                </a:solidFill>
              </a:rPr>
              <a:t>Testemunhos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39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ubTitle" idx="4294967295"/>
          </p:nvPr>
        </p:nvSpPr>
        <p:spPr>
          <a:xfrm>
            <a:off x="1866449" y="2360385"/>
            <a:ext cx="8567737" cy="1749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PT" sz="3200" dirty="0">
                <a:solidFill>
                  <a:srgbClr val="8C2D19"/>
                </a:solidFill>
              </a:rPr>
              <a:t>Obrigado pela vossa atenção!</a:t>
            </a:r>
          </a:p>
          <a:p>
            <a:pPr algn="ctr">
              <a:spcBef>
                <a:spcPts val="0"/>
              </a:spcBef>
              <a:buNone/>
            </a:pPr>
            <a:endParaRPr lang="pt-PT" sz="3200" dirty="0">
              <a:solidFill>
                <a:srgbClr val="8C2D19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pt-PT" sz="2400" dirty="0">
                <a:solidFill>
                  <a:srgbClr val="666666"/>
                </a:solidFill>
                <a:hlinkClick r:id="rId3"/>
              </a:rPr>
              <a:t>mmadeira@fe.up.pt</a:t>
            </a:r>
            <a:r>
              <a:rPr lang="pt-PT" sz="2400" dirty="0">
                <a:solidFill>
                  <a:srgbClr val="666666"/>
                </a:solidFill>
              </a:rPr>
              <a:t> </a:t>
            </a:r>
            <a:endParaRPr lang="pt-PT" sz="2000" dirty="0">
              <a:solidFill>
                <a:srgbClr val="666666"/>
              </a:solidFill>
            </a:endParaRPr>
          </a:p>
          <a:p>
            <a:pPr>
              <a:spcBef>
                <a:spcPts val="0"/>
              </a:spcBef>
              <a:buNone/>
            </a:pPr>
            <a:endParaRPr sz="1800" dirty="0"/>
          </a:p>
          <a:p>
            <a:pPr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35" name="Shape 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161" y="136544"/>
            <a:ext cx="2750919" cy="968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92600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Mestrado Integrado em Engenharia Química: </a:t>
            </a:r>
            <a:r>
              <a:rPr lang="pt-PT" b="1" dirty="0" smtClean="0"/>
              <a:t>Estrutura Futura</a:t>
            </a:r>
            <a:r>
              <a:rPr lang="pt-PT" b="1" dirty="0"/>
              <a:t/>
            </a:r>
            <a:br>
              <a:rPr lang="pt-PT" b="1" dirty="0"/>
            </a:br>
            <a:endParaRPr lang="pt-PT" dirty="0"/>
          </a:p>
        </p:txBody>
      </p:sp>
      <p:sp>
        <p:nvSpPr>
          <p:cNvPr id="3" name="Striped Right Arrow 2"/>
          <p:cNvSpPr/>
          <p:nvPr/>
        </p:nvSpPr>
        <p:spPr>
          <a:xfrm>
            <a:off x="5163862" y="3425647"/>
            <a:ext cx="1737466" cy="1126257"/>
          </a:xfrm>
          <a:prstGeom prst="stripedRightArrow">
            <a:avLst/>
          </a:prstGeom>
          <a:solidFill>
            <a:srgbClr val="8C2D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Freeform 20"/>
          <p:cNvSpPr/>
          <p:nvPr/>
        </p:nvSpPr>
        <p:spPr>
          <a:xfrm>
            <a:off x="1936376" y="1810033"/>
            <a:ext cx="2085773" cy="989956"/>
          </a:xfrm>
          <a:custGeom>
            <a:avLst/>
            <a:gdLst>
              <a:gd name="connsiteX0" fmla="*/ 0 w 2716222"/>
              <a:gd name="connsiteY0" fmla="*/ 235788 h 1414699"/>
              <a:gd name="connsiteX1" fmla="*/ 235788 w 2716222"/>
              <a:gd name="connsiteY1" fmla="*/ 0 h 1414699"/>
              <a:gd name="connsiteX2" fmla="*/ 2480434 w 2716222"/>
              <a:gd name="connsiteY2" fmla="*/ 0 h 1414699"/>
              <a:gd name="connsiteX3" fmla="*/ 2716222 w 2716222"/>
              <a:gd name="connsiteY3" fmla="*/ 235788 h 1414699"/>
              <a:gd name="connsiteX4" fmla="*/ 2716222 w 2716222"/>
              <a:gd name="connsiteY4" fmla="*/ 1178911 h 1414699"/>
              <a:gd name="connsiteX5" fmla="*/ 2480434 w 2716222"/>
              <a:gd name="connsiteY5" fmla="*/ 1414699 h 1414699"/>
              <a:gd name="connsiteX6" fmla="*/ 235788 w 2716222"/>
              <a:gd name="connsiteY6" fmla="*/ 1414699 h 1414699"/>
              <a:gd name="connsiteX7" fmla="*/ 0 w 2716222"/>
              <a:gd name="connsiteY7" fmla="*/ 1178911 h 1414699"/>
              <a:gd name="connsiteX8" fmla="*/ 0 w 2716222"/>
              <a:gd name="connsiteY8" fmla="*/ 235788 h 141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22" h="1414699">
                <a:moveTo>
                  <a:pt x="0" y="235788"/>
                </a:moveTo>
                <a:cubicBezTo>
                  <a:pt x="0" y="105566"/>
                  <a:pt x="105566" y="0"/>
                  <a:pt x="235788" y="0"/>
                </a:cubicBezTo>
                <a:lnTo>
                  <a:pt x="2480434" y="0"/>
                </a:lnTo>
                <a:cubicBezTo>
                  <a:pt x="2610656" y="0"/>
                  <a:pt x="2716222" y="105566"/>
                  <a:pt x="2716222" y="235788"/>
                </a:cubicBezTo>
                <a:lnTo>
                  <a:pt x="2716222" y="1178911"/>
                </a:lnTo>
                <a:cubicBezTo>
                  <a:pt x="2716222" y="1309133"/>
                  <a:pt x="2610656" y="1414699"/>
                  <a:pt x="2480434" y="1414699"/>
                </a:cubicBezTo>
                <a:lnTo>
                  <a:pt x="235788" y="1414699"/>
                </a:lnTo>
                <a:cubicBezTo>
                  <a:pt x="105566" y="1414699"/>
                  <a:pt x="0" y="1309133"/>
                  <a:pt x="0" y="1178911"/>
                </a:cubicBezTo>
                <a:lnTo>
                  <a:pt x="0" y="235788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170" tIns="128115" rIns="187170" bIns="12811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 smtClean="0"/>
              <a:t>Processo</a:t>
            </a:r>
            <a:r>
              <a:rPr lang="en-US" sz="2400" kern="1200" dirty="0" smtClean="0"/>
              <a:t> e </a:t>
            </a:r>
            <a:r>
              <a:rPr lang="en-US" sz="2400" kern="1200" dirty="0" err="1" smtClean="0"/>
              <a:t>Produto</a:t>
            </a:r>
            <a:endParaRPr lang="en-US" sz="2400" kern="1200" dirty="0"/>
          </a:p>
        </p:txBody>
      </p:sp>
      <p:sp>
        <p:nvSpPr>
          <p:cNvPr id="23" name="Freeform 22"/>
          <p:cNvSpPr/>
          <p:nvPr/>
        </p:nvSpPr>
        <p:spPr>
          <a:xfrm>
            <a:off x="1936376" y="3425647"/>
            <a:ext cx="2085773" cy="989956"/>
          </a:xfrm>
          <a:custGeom>
            <a:avLst/>
            <a:gdLst>
              <a:gd name="connsiteX0" fmla="*/ 0 w 2716222"/>
              <a:gd name="connsiteY0" fmla="*/ 235788 h 1414699"/>
              <a:gd name="connsiteX1" fmla="*/ 235788 w 2716222"/>
              <a:gd name="connsiteY1" fmla="*/ 0 h 1414699"/>
              <a:gd name="connsiteX2" fmla="*/ 2480434 w 2716222"/>
              <a:gd name="connsiteY2" fmla="*/ 0 h 1414699"/>
              <a:gd name="connsiteX3" fmla="*/ 2716222 w 2716222"/>
              <a:gd name="connsiteY3" fmla="*/ 235788 h 1414699"/>
              <a:gd name="connsiteX4" fmla="*/ 2716222 w 2716222"/>
              <a:gd name="connsiteY4" fmla="*/ 1178911 h 1414699"/>
              <a:gd name="connsiteX5" fmla="*/ 2480434 w 2716222"/>
              <a:gd name="connsiteY5" fmla="*/ 1414699 h 1414699"/>
              <a:gd name="connsiteX6" fmla="*/ 235788 w 2716222"/>
              <a:gd name="connsiteY6" fmla="*/ 1414699 h 1414699"/>
              <a:gd name="connsiteX7" fmla="*/ 0 w 2716222"/>
              <a:gd name="connsiteY7" fmla="*/ 1178911 h 1414699"/>
              <a:gd name="connsiteX8" fmla="*/ 0 w 2716222"/>
              <a:gd name="connsiteY8" fmla="*/ 235788 h 141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22" h="1414699">
                <a:moveTo>
                  <a:pt x="0" y="235788"/>
                </a:moveTo>
                <a:cubicBezTo>
                  <a:pt x="0" y="105566"/>
                  <a:pt x="105566" y="0"/>
                  <a:pt x="235788" y="0"/>
                </a:cubicBezTo>
                <a:lnTo>
                  <a:pt x="2480434" y="0"/>
                </a:lnTo>
                <a:cubicBezTo>
                  <a:pt x="2610656" y="0"/>
                  <a:pt x="2716222" y="105566"/>
                  <a:pt x="2716222" y="235788"/>
                </a:cubicBezTo>
                <a:lnTo>
                  <a:pt x="2716222" y="1178911"/>
                </a:lnTo>
                <a:cubicBezTo>
                  <a:pt x="2716222" y="1309133"/>
                  <a:pt x="2610656" y="1414699"/>
                  <a:pt x="2480434" y="1414699"/>
                </a:cubicBezTo>
                <a:lnTo>
                  <a:pt x="235788" y="1414699"/>
                </a:lnTo>
                <a:cubicBezTo>
                  <a:pt x="105566" y="1414699"/>
                  <a:pt x="0" y="1309133"/>
                  <a:pt x="0" y="1178911"/>
                </a:cubicBezTo>
                <a:lnTo>
                  <a:pt x="0" y="235788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170" tIns="128115" rIns="187170" bIns="12811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 smtClean="0"/>
              <a:t>Energia</a:t>
            </a:r>
            <a:r>
              <a:rPr lang="en-US" sz="2400" kern="1200" dirty="0" smtClean="0"/>
              <a:t> e </a:t>
            </a:r>
            <a:r>
              <a:rPr lang="en-US" sz="2400" kern="1200" dirty="0" err="1" smtClean="0"/>
              <a:t>Ambiente</a:t>
            </a:r>
            <a:endParaRPr lang="en-US" sz="24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936376" y="5041260"/>
            <a:ext cx="2085773" cy="989956"/>
          </a:xfrm>
          <a:custGeom>
            <a:avLst/>
            <a:gdLst>
              <a:gd name="connsiteX0" fmla="*/ 0 w 2716222"/>
              <a:gd name="connsiteY0" fmla="*/ 235788 h 1414699"/>
              <a:gd name="connsiteX1" fmla="*/ 235788 w 2716222"/>
              <a:gd name="connsiteY1" fmla="*/ 0 h 1414699"/>
              <a:gd name="connsiteX2" fmla="*/ 2480434 w 2716222"/>
              <a:gd name="connsiteY2" fmla="*/ 0 h 1414699"/>
              <a:gd name="connsiteX3" fmla="*/ 2716222 w 2716222"/>
              <a:gd name="connsiteY3" fmla="*/ 235788 h 1414699"/>
              <a:gd name="connsiteX4" fmla="*/ 2716222 w 2716222"/>
              <a:gd name="connsiteY4" fmla="*/ 1178911 h 1414699"/>
              <a:gd name="connsiteX5" fmla="*/ 2480434 w 2716222"/>
              <a:gd name="connsiteY5" fmla="*/ 1414699 h 1414699"/>
              <a:gd name="connsiteX6" fmla="*/ 235788 w 2716222"/>
              <a:gd name="connsiteY6" fmla="*/ 1414699 h 1414699"/>
              <a:gd name="connsiteX7" fmla="*/ 0 w 2716222"/>
              <a:gd name="connsiteY7" fmla="*/ 1178911 h 1414699"/>
              <a:gd name="connsiteX8" fmla="*/ 0 w 2716222"/>
              <a:gd name="connsiteY8" fmla="*/ 235788 h 141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22" h="1414699">
                <a:moveTo>
                  <a:pt x="0" y="235788"/>
                </a:moveTo>
                <a:cubicBezTo>
                  <a:pt x="0" y="105566"/>
                  <a:pt x="105566" y="0"/>
                  <a:pt x="235788" y="0"/>
                </a:cubicBezTo>
                <a:lnTo>
                  <a:pt x="2480434" y="0"/>
                </a:lnTo>
                <a:cubicBezTo>
                  <a:pt x="2610656" y="0"/>
                  <a:pt x="2716222" y="105566"/>
                  <a:pt x="2716222" y="235788"/>
                </a:cubicBezTo>
                <a:lnTo>
                  <a:pt x="2716222" y="1178911"/>
                </a:lnTo>
                <a:cubicBezTo>
                  <a:pt x="2716222" y="1309133"/>
                  <a:pt x="2610656" y="1414699"/>
                  <a:pt x="2480434" y="1414699"/>
                </a:cubicBezTo>
                <a:lnTo>
                  <a:pt x="235788" y="1414699"/>
                </a:lnTo>
                <a:cubicBezTo>
                  <a:pt x="105566" y="1414699"/>
                  <a:pt x="0" y="1309133"/>
                  <a:pt x="0" y="1178911"/>
                </a:cubicBezTo>
                <a:lnTo>
                  <a:pt x="0" y="235788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170" tIns="128115" rIns="187170" bIns="12811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 smtClean="0"/>
              <a:t>Biotecnologia</a:t>
            </a:r>
            <a:endParaRPr lang="en-US" sz="2400" kern="1200" dirty="0"/>
          </a:p>
        </p:txBody>
      </p:sp>
      <p:sp>
        <p:nvSpPr>
          <p:cNvPr id="30" name="Freeform 29"/>
          <p:cNvSpPr/>
          <p:nvPr/>
        </p:nvSpPr>
        <p:spPr>
          <a:xfrm>
            <a:off x="7864386" y="1572354"/>
            <a:ext cx="2129468" cy="989956"/>
          </a:xfrm>
          <a:custGeom>
            <a:avLst/>
            <a:gdLst>
              <a:gd name="connsiteX0" fmla="*/ 0 w 2716222"/>
              <a:gd name="connsiteY0" fmla="*/ 235788 h 1414699"/>
              <a:gd name="connsiteX1" fmla="*/ 235788 w 2716222"/>
              <a:gd name="connsiteY1" fmla="*/ 0 h 1414699"/>
              <a:gd name="connsiteX2" fmla="*/ 2480434 w 2716222"/>
              <a:gd name="connsiteY2" fmla="*/ 0 h 1414699"/>
              <a:gd name="connsiteX3" fmla="*/ 2716222 w 2716222"/>
              <a:gd name="connsiteY3" fmla="*/ 235788 h 1414699"/>
              <a:gd name="connsiteX4" fmla="*/ 2716222 w 2716222"/>
              <a:gd name="connsiteY4" fmla="*/ 1178911 h 1414699"/>
              <a:gd name="connsiteX5" fmla="*/ 2480434 w 2716222"/>
              <a:gd name="connsiteY5" fmla="*/ 1414699 h 1414699"/>
              <a:gd name="connsiteX6" fmla="*/ 235788 w 2716222"/>
              <a:gd name="connsiteY6" fmla="*/ 1414699 h 1414699"/>
              <a:gd name="connsiteX7" fmla="*/ 0 w 2716222"/>
              <a:gd name="connsiteY7" fmla="*/ 1178911 h 1414699"/>
              <a:gd name="connsiteX8" fmla="*/ 0 w 2716222"/>
              <a:gd name="connsiteY8" fmla="*/ 235788 h 141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22" h="1414699">
                <a:moveTo>
                  <a:pt x="0" y="235788"/>
                </a:moveTo>
                <a:cubicBezTo>
                  <a:pt x="0" y="105566"/>
                  <a:pt x="105566" y="0"/>
                  <a:pt x="235788" y="0"/>
                </a:cubicBezTo>
                <a:lnTo>
                  <a:pt x="2480434" y="0"/>
                </a:lnTo>
                <a:cubicBezTo>
                  <a:pt x="2610656" y="0"/>
                  <a:pt x="2716222" y="105566"/>
                  <a:pt x="2716222" y="235788"/>
                </a:cubicBezTo>
                <a:lnTo>
                  <a:pt x="2716222" y="1178911"/>
                </a:lnTo>
                <a:cubicBezTo>
                  <a:pt x="2716222" y="1309133"/>
                  <a:pt x="2610656" y="1414699"/>
                  <a:pt x="2480434" y="1414699"/>
                </a:cubicBezTo>
                <a:lnTo>
                  <a:pt x="235788" y="1414699"/>
                </a:lnTo>
                <a:cubicBezTo>
                  <a:pt x="105566" y="1414699"/>
                  <a:pt x="0" y="1309133"/>
                  <a:pt x="0" y="1178911"/>
                </a:cubicBezTo>
                <a:lnTo>
                  <a:pt x="0" y="235788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170" tIns="128115" rIns="187170" bIns="12811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 smtClean="0"/>
              <a:t>Processo</a:t>
            </a:r>
            <a:r>
              <a:rPr lang="en-US" sz="2400" kern="1200" dirty="0" smtClean="0"/>
              <a:t> e </a:t>
            </a:r>
            <a:r>
              <a:rPr lang="en-US" sz="2400" kern="1200" dirty="0" err="1" smtClean="0"/>
              <a:t>Produto</a:t>
            </a:r>
            <a:endParaRPr lang="en-US" sz="2400" kern="1200" dirty="0"/>
          </a:p>
        </p:txBody>
      </p:sp>
      <p:sp>
        <p:nvSpPr>
          <p:cNvPr id="31" name="Freeform 30"/>
          <p:cNvSpPr/>
          <p:nvPr/>
        </p:nvSpPr>
        <p:spPr>
          <a:xfrm>
            <a:off x="7864386" y="2931370"/>
            <a:ext cx="2129468" cy="989956"/>
          </a:xfrm>
          <a:custGeom>
            <a:avLst/>
            <a:gdLst>
              <a:gd name="connsiteX0" fmla="*/ 0 w 2716222"/>
              <a:gd name="connsiteY0" fmla="*/ 235788 h 1414699"/>
              <a:gd name="connsiteX1" fmla="*/ 235788 w 2716222"/>
              <a:gd name="connsiteY1" fmla="*/ 0 h 1414699"/>
              <a:gd name="connsiteX2" fmla="*/ 2480434 w 2716222"/>
              <a:gd name="connsiteY2" fmla="*/ 0 h 1414699"/>
              <a:gd name="connsiteX3" fmla="*/ 2716222 w 2716222"/>
              <a:gd name="connsiteY3" fmla="*/ 235788 h 1414699"/>
              <a:gd name="connsiteX4" fmla="*/ 2716222 w 2716222"/>
              <a:gd name="connsiteY4" fmla="*/ 1178911 h 1414699"/>
              <a:gd name="connsiteX5" fmla="*/ 2480434 w 2716222"/>
              <a:gd name="connsiteY5" fmla="*/ 1414699 h 1414699"/>
              <a:gd name="connsiteX6" fmla="*/ 235788 w 2716222"/>
              <a:gd name="connsiteY6" fmla="*/ 1414699 h 1414699"/>
              <a:gd name="connsiteX7" fmla="*/ 0 w 2716222"/>
              <a:gd name="connsiteY7" fmla="*/ 1178911 h 1414699"/>
              <a:gd name="connsiteX8" fmla="*/ 0 w 2716222"/>
              <a:gd name="connsiteY8" fmla="*/ 235788 h 141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22" h="1414699">
                <a:moveTo>
                  <a:pt x="0" y="235788"/>
                </a:moveTo>
                <a:cubicBezTo>
                  <a:pt x="0" y="105566"/>
                  <a:pt x="105566" y="0"/>
                  <a:pt x="235788" y="0"/>
                </a:cubicBezTo>
                <a:lnTo>
                  <a:pt x="2480434" y="0"/>
                </a:lnTo>
                <a:cubicBezTo>
                  <a:pt x="2610656" y="0"/>
                  <a:pt x="2716222" y="105566"/>
                  <a:pt x="2716222" y="235788"/>
                </a:cubicBezTo>
                <a:lnTo>
                  <a:pt x="2716222" y="1178911"/>
                </a:lnTo>
                <a:cubicBezTo>
                  <a:pt x="2716222" y="1309133"/>
                  <a:pt x="2610656" y="1414699"/>
                  <a:pt x="2480434" y="1414699"/>
                </a:cubicBezTo>
                <a:lnTo>
                  <a:pt x="235788" y="1414699"/>
                </a:lnTo>
                <a:cubicBezTo>
                  <a:pt x="105566" y="1414699"/>
                  <a:pt x="0" y="1309133"/>
                  <a:pt x="0" y="1178911"/>
                </a:cubicBezTo>
                <a:lnTo>
                  <a:pt x="0" y="235788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170" tIns="128115" rIns="187170" bIns="12811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 smtClean="0"/>
              <a:t>Energia</a:t>
            </a:r>
            <a:endParaRPr lang="en-US" sz="2400" kern="1200" dirty="0"/>
          </a:p>
        </p:txBody>
      </p:sp>
      <p:sp>
        <p:nvSpPr>
          <p:cNvPr id="32" name="Freeform 31"/>
          <p:cNvSpPr/>
          <p:nvPr/>
        </p:nvSpPr>
        <p:spPr>
          <a:xfrm>
            <a:off x="7864386" y="5590598"/>
            <a:ext cx="2129468" cy="989956"/>
          </a:xfrm>
          <a:custGeom>
            <a:avLst/>
            <a:gdLst>
              <a:gd name="connsiteX0" fmla="*/ 0 w 2716222"/>
              <a:gd name="connsiteY0" fmla="*/ 235788 h 1414699"/>
              <a:gd name="connsiteX1" fmla="*/ 235788 w 2716222"/>
              <a:gd name="connsiteY1" fmla="*/ 0 h 1414699"/>
              <a:gd name="connsiteX2" fmla="*/ 2480434 w 2716222"/>
              <a:gd name="connsiteY2" fmla="*/ 0 h 1414699"/>
              <a:gd name="connsiteX3" fmla="*/ 2716222 w 2716222"/>
              <a:gd name="connsiteY3" fmla="*/ 235788 h 1414699"/>
              <a:gd name="connsiteX4" fmla="*/ 2716222 w 2716222"/>
              <a:gd name="connsiteY4" fmla="*/ 1178911 h 1414699"/>
              <a:gd name="connsiteX5" fmla="*/ 2480434 w 2716222"/>
              <a:gd name="connsiteY5" fmla="*/ 1414699 h 1414699"/>
              <a:gd name="connsiteX6" fmla="*/ 235788 w 2716222"/>
              <a:gd name="connsiteY6" fmla="*/ 1414699 h 1414699"/>
              <a:gd name="connsiteX7" fmla="*/ 0 w 2716222"/>
              <a:gd name="connsiteY7" fmla="*/ 1178911 h 1414699"/>
              <a:gd name="connsiteX8" fmla="*/ 0 w 2716222"/>
              <a:gd name="connsiteY8" fmla="*/ 235788 h 141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22" h="1414699">
                <a:moveTo>
                  <a:pt x="0" y="235788"/>
                </a:moveTo>
                <a:cubicBezTo>
                  <a:pt x="0" y="105566"/>
                  <a:pt x="105566" y="0"/>
                  <a:pt x="235788" y="0"/>
                </a:cubicBezTo>
                <a:lnTo>
                  <a:pt x="2480434" y="0"/>
                </a:lnTo>
                <a:cubicBezTo>
                  <a:pt x="2610656" y="0"/>
                  <a:pt x="2716222" y="105566"/>
                  <a:pt x="2716222" y="235788"/>
                </a:cubicBezTo>
                <a:lnTo>
                  <a:pt x="2716222" y="1178911"/>
                </a:lnTo>
                <a:cubicBezTo>
                  <a:pt x="2716222" y="1309133"/>
                  <a:pt x="2610656" y="1414699"/>
                  <a:pt x="2480434" y="1414699"/>
                </a:cubicBezTo>
                <a:lnTo>
                  <a:pt x="235788" y="1414699"/>
                </a:lnTo>
                <a:cubicBezTo>
                  <a:pt x="105566" y="1414699"/>
                  <a:pt x="0" y="1309133"/>
                  <a:pt x="0" y="1178911"/>
                </a:cubicBezTo>
                <a:lnTo>
                  <a:pt x="0" y="235788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170" tIns="128115" rIns="187170" bIns="12811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 smtClean="0"/>
              <a:t>Biotecnologia</a:t>
            </a:r>
            <a:endParaRPr lang="en-US" sz="2400" kern="1200" dirty="0"/>
          </a:p>
        </p:txBody>
      </p:sp>
      <p:sp>
        <p:nvSpPr>
          <p:cNvPr id="33" name="Freeform 32"/>
          <p:cNvSpPr/>
          <p:nvPr/>
        </p:nvSpPr>
        <p:spPr>
          <a:xfrm>
            <a:off x="7864386" y="4290386"/>
            <a:ext cx="2129468" cy="989956"/>
          </a:xfrm>
          <a:custGeom>
            <a:avLst/>
            <a:gdLst>
              <a:gd name="connsiteX0" fmla="*/ 0 w 2716222"/>
              <a:gd name="connsiteY0" fmla="*/ 235788 h 1414699"/>
              <a:gd name="connsiteX1" fmla="*/ 235788 w 2716222"/>
              <a:gd name="connsiteY1" fmla="*/ 0 h 1414699"/>
              <a:gd name="connsiteX2" fmla="*/ 2480434 w 2716222"/>
              <a:gd name="connsiteY2" fmla="*/ 0 h 1414699"/>
              <a:gd name="connsiteX3" fmla="*/ 2716222 w 2716222"/>
              <a:gd name="connsiteY3" fmla="*/ 235788 h 1414699"/>
              <a:gd name="connsiteX4" fmla="*/ 2716222 w 2716222"/>
              <a:gd name="connsiteY4" fmla="*/ 1178911 h 1414699"/>
              <a:gd name="connsiteX5" fmla="*/ 2480434 w 2716222"/>
              <a:gd name="connsiteY5" fmla="*/ 1414699 h 1414699"/>
              <a:gd name="connsiteX6" fmla="*/ 235788 w 2716222"/>
              <a:gd name="connsiteY6" fmla="*/ 1414699 h 1414699"/>
              <a:gd name="connsiteX7" fmla="*/ 0 w 2716222"/>
              <a:gd name="connsiteY7" fmla="*/ 1178911 h 1414699"/>
              <a:gd name="connsiteX8" fmla="*/ 0 w 2716222"/>
              <a:gd name="connsiteY8" fmla="*/ 235788 h 141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222" h="1414699">
                <a:moveTo>
                  <a:pt x="0" y="235788"/>
                </a:moveTo>
                <a:cubicBezTo>
                  <a:pt x="0" y="105566"/>
                  <a:pt x="105566" y="0"/>
                  <a:pt x="235788" y="0"/>
                </a:cubicBezTo>
                <a:lnTo>
                  <a:pt x="2480434" y="0"/>
                </a:lnTo>
                <a:cubicBezTo>
                  <a:pt x="2610656" y="0"/>
                  <a:pt x="2716222" y="105566"/>
                  <a:pt x="2716222" y="235788"/>
                </a:cubicBezTo>
                <a:lnTo>
                  <a:pt x="2716222" y="1178911"/>
                </a:lnTo>
                <a:cubicBezTo>
                  <a:pt x="2716222" y="1309133"/>
                  <a:pt x="2610656" y="1414699"/>
                  <a:pt x="2480434" y="1414699"/>
                </a:cubicBezTo>
                <a:lnTo>
                  <a:pt x="235788" y="1414699"/>
                </a:lnTo>
                <a:cubicBezTo>
                  <a:pt x="105566" y="1414699"/>
                  <a:pt x="0" y="1309133"/>
                  <a:pt x="0" y="1178911"/>
                </a:cubicBezTo>
                <a:lnTo>
                  <a:pt x="0" y="235788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170" tIns="128115" rIns="187170" bIns="12811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 smtClean="0"/>
              <a:t>Ambiente</a:t>
            </a:r>
            <a:endParaRPr lang="en-US" sz="2400" kern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744917" y="938719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</a:rPr>
              <a:t>ATUAL: 3 ramos</a:t>
            </a:r>
            <a:endParaRPr lang="pt-PT" sz="20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77065" y="987714"/>
            <a:ext cx="330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smtClean="0">
                <a:solidFill>
                  <a:schemeClr val="tx1"/>
                </a:solidFill>
              </a:rPr>
              <a:t>Futuro: 4 especializações</a:t>
            </a:r>
            <a:endParaRPr lang="pt-PT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55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966" t="9083" r="97225" b="8217"/>
          <a:stretch/>
        </p:blipFill>
        <p:spPr>
          <a:xfrm>
            <a:off x="1" y="1093963"/>
            <a:ext cx="3429000" cy="49815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66" t="9083" r="16706" b="8217"/>
          <a:stretch/>
        </p:blipFill>
        <p:spPr>
          <a:xfrm>
            <a:off x="3364341" y="1086081"/>
            <a:ext cx="8827659" cy="4989404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53700" y="1580698"/>
          <a:ext cx="3012935" cy="4350544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744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682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5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Country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#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China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Czech</a:t>
                      </a:r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Republic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Finland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Sweden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Italy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Mozambique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Norway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Angola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Switzerland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Brazil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France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Spain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USA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Belgium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Germany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The</a:t>
                      </a:r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Netherlands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United </a:t>
                      </a:r>
                      <a:r>
                        <a:rPr lang="pt-PT" sz="15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Kingdom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00349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Portugal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372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493416" y="1181554"/>
            <a:ext cx="836548" cy="319839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500" dirty="0"/>
              <a:t>WORLD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7826" y="320424"/>
            <a:ext cx="7184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800" b="1" dirty="0">
                <a:latin typeface="+mj-lt"/>
              </a:rPr>
              <a:t>502</a:t>
            </a:r>
            <a:r>
              <a:rPr lang="pt-PT" sz="1800" dirty="0">
                <a:latin typeface="+mj-lt"/>
              </a:rPr>
              <a:t> </a:t>
            </a:r>
            <a:r>
              <a:rPr lang="pt-PT" sz="1800" dirty="0" err="1">
                <a:latin typeface="+mj-lt"/>
              </a:rPr>
              <a:t>alumni</a:t>
            </a:r>
            <a:r>
              <a:rPr lang="pt-PT" sz="1800" dirty="0">
                <a:latin typeface="+mj-lt"/>
              </a:rPr>
              <a:t> </a:t>
            </a:r>
            <a:r>
              <a:rPr lang="pt-PT" sz="1800" b="1" dirty="0">
                <a:latin typeface="+mj-lt"/>
              </a:rPr>
              <a:t>Engenharia Química</a:t>
            </a:r>
            <a:r>
              <a:rPr lang="pt-PT" sz="1800" dirty="0">
                <a:latin typeface="+mj-lt"/>
              </a:rPr>
              <a:t> FEUP identificados no </a:t>
            </a:r>
            <a:r>
              <a:rPr lang="pt-PT" sz="1800" b="1" dirty="0" err="1">
                <a:latin typeface="+mj-lt"/>
              </a:rPr>
              <a:t>Linkedin</a:t>
            </a:r>
            <a:endParaRPr lang="pt-PT" sz="1800" b="1" dirty="0">
              <a:latin typeface="+mj-lt"/>
            </a:endParaRPr>
          </a:p>
          <a:p>
            <a:pPr algn="r"/>
            <a:r>
              <a:rPr lang="pt-PT" sz="1800" b="1" dirty="0">
                <a:latin typeface="+mj-lt"/>
              </a:rPr>
              <a:t>474</a:t>
            </a:r>
            <a:r>
              <a:rPr lang="pt-PT" sz="1800" dirty="0">
                <a:latin typeface="+mj-lt"/>
              </a:rPr>
              <a:t>  membros no </a:t>
            </a:r>
            <a:r>
              <a:rPr lang="pt-PT" sz="1800" b="1" dirty="0">
                <a:latin typeface="+mj-lt"/>
              </a:rPr>
              <a:t>DEQ Link </a:t>
            </a:r>
            <a:r>
              <a:rPr lang="pt-PT" sz="1800" b="1" dirty="0"/>
              <a:t>FEUP</a:t>
            </a:r>
            <a:endParaRPr lang="pt-PT" sz="18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4501" y="6314136"/>
            <a:ext cx="8721970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Dados </a:t>
            </a:r>
            <a:r>
              <a:rPr lang="en-US" sz="1600" dirty="0" err="1"/>
              <a:t>obtidos</a:t>
            </a:r>
            <a:r>
              <a:rPr lang="en-US" sz="1600" dirty="0"/>
              <a:t> </a:t>
            </a:r>
            <a:r>
              <a:rPr lang="en-US" sz="1600" dirty="0" err="1"/>
              <a:t>através</a:t>
            </a:r>
            <a:r>
              <a:rPr lang="en-US" sz="1600" dirty="0"/>
              <a:t> do </a:t>
            </a:r>
            <a:r>
              <a:rPr lang="en-US" sz="1600" dirty="0" err="1"/>
              <a:t>grupo</a:t>
            </a:r>
            <a:r>
              <a:rPr lang="en-US" sz="1600" dirty="0"/>
              <a:t> de ex-</a:t>
            </a:r>
            <a:r>
              <a:rPr lang="en-US" sz="1600" dirty="0" err="1"/>
              <a:t>estudantes</a:t>
            </a:r>
            <a:r>
              <a:rPr lang="en-US" sz="1600" dirty="0"/>
              <a:t> de </a:t>
            </a:r>
            <a:r>
              <a:rPr lang="en-US" sz="1600" dirty="0" err="1"/>
              <a:t>engenharia</a:t>
            </a:r>
            <a:r>
              <a:rPr lang="en-US" sz="1600" dirty="0"/>
              <a:t> </a:t>
            </a:r>
            <a:r>
              <a:rPr lang="en-US" sz="1600" dirty="0" err="1"/>
              <a:t>química</a:t>
            </a:r>
            <a:r>
              <a:rPr lang="en-US" sz="1600" dirty="0"/>
              <a:t> no </a:t>
            </a:r>
            <a:r>
              <a:rPr lang="en-US" sz="1600" dirty="0" err="1"/>
              <a:t>Linkedin</a:t>
            </a:r>
            <a:r>
              <a:rPr lang="en-US" sz="1600" dirty="0"/>
              <a:t> (</a:t>
            </a:r>
            <a:r>
              <a:rPr lang="en-US" sz="1600" dirty="0" err="1"/>
              <a:t>nov.</a:t>
            </a:r>
            <a:r>
              <a:rPr lang="en-US" sz="1600" dirty="0"/>
              <a:t> 2015)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33554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7" t="8761" r="20005" b="8405"/>
          <a:stretch/>
        </p:blipFill>
        <p:spPr>
          <a:xfrm>
            <a:off x="0" y="698990"/>
            <a:ext cx="12192000" cy="515420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99434" y="1834730"/>
          <a:ext cx="2871140" cy="3207544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6625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85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64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</a:rPr>
                        <a:t>Country</a:t>
                      </a:r>
                      <a:endParaRPr lang="pt-PT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</a:rPr>
                        <a:t>#</a:t>
                      </a:r>
                      <a:endParaRPr lang="pt-PT" sz="15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A6CEE3"/>
                          </a:solidFill>
                          <a:effectLst/>
                        </a:rPr>
                        <a:t>Czech</a:t>
                      </a:r>
                      <a:r>
                        <a:rPr lang="pt-PT" sz="1500" b="1" u="none" strike="noStrike" dirty="0">
                          <a:solidFill>
                            <a:srgbClr val="A6CEE3"/>
                          </a:solidFill>
                          <a:effectLst/>
                        </a:rPr>
                        <a:t> </a:t>
                      </a:r>
                      <a:r>
                        <a:rPr lang="pt-PT" sz="1500" b="1" u="none" strike="noStrike" dirty="0" err="1">
                          <a:solidFill>
                            <a:srgbClr val="A6CEE3"/>
                          </a:solidFill>
                          <a:effectLst/>
                        </a:rPr>
                        <a:t>Republic</a:t>
                      </a:r>
                      <a:endParaRPr lang="pt-PT" sz="1500" b="1" i="0" u="none" strike="noStrike" dirty="0">
                        <a:solidFill>
                          <a:srgbClr val="A6CEE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A6CEE3"/>
                          </a:solidFill>
                          <a:effectLst/>
                        </a:rPr>
                        <a:t>Finland</a:t>
                      </a:r>
                      <a:endParaRPr lang="pt-PT" sz="1500" b="1" i="0" u="none" strike="noStrike" dirty="0">
                        <a:solidFill>
                          <a:srgbClr val="A6CEE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A6CEE3"/>
                          </a:solidFill>
                          <a:effectLst/>
                        </a:rPr>
                        <a:t>Sweden</a:t>
                      </a:r>
                      <a:endParaRPr lang="pt-PT" sz="1500" b="1" i="0" u="none" strike="noStrike" dirty="0">
                        <a:solidFill>
                          <a:srgbClr val="A6CEE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1F689A"/>
                          </a:solidFill>
                          <a:effectLst/>
                        </a:rPr>
                        <a:t>Italy</a:t>
                      </a:r>
                      <a:endParaRPr lang="pt-PT" sz="1500" b="1" i="0" u="none" strike="noStrike" dirty="0">
                        <a:solidFill>
                          <a:srgbClr val="1F689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1F689A"/>
                          </a:solidFill>
                          <a:effectLst/>
                        </a:rPr>
                        <a:t>Norway</a:t>
                      </a:r>
                      <a:endParaRPr lang="pt-PT" sz="1500" b="1" i="0" u="none" strike="noStrike" dirty="0">
                        <a:solidFill>
                          <a:srgbClr val="1F689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B2DF8A"/>
                          </a:solidFill>
                          <a:effectLst/>
                        </a:rPr>
                        <a:t>Switzerland</a:t>
                      </a:r>
                      <a:endParaRPr lang="pt-PT" sz="1500" b="1" i="0" u="none" strike="noStrike" dirty="0">
                        <a:solidFill>
                          <a:srgbClr val="B2DF8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>
                          <a:solidFill>
                            <a:srgbClr val="33A02C"/>
                          </a:solidFill>
                          <a:effectLst/>
                        </a:rPr>
                        <a:t>France</a:t>
                      </a:r>
                      <a:endParaRPr lang="pt-PT" sz="1500" b="1" i="0" u="none" strike="noStrike" dirty="0">
                        <a:solidFill>
                          <a:srgbClr val="33A02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33A02C"/>
                          </a:solidFill>
                          <a:effectLst/>
                        </a:rPr>
                        <a:t>Spain</a:t>
                      </a:r>
                      <a:endParaRPr lang="pt-PT" sz="1500" b="1" i="0" u="none" strike="noStrike" dirty="0">
                        <a:solidFill>
                          <a:srgbClr val="33A02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pt-PT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FDBF6F"/>
                          </a:solidFill>
                          <a:effectLst/>
                        </a:rPr>
                        <a:t>Belgium</a:t>
                      </a:r>
                      <a:endParaRPr lang="pt-PT" sz="1500" b="1" i="0" u="none" strike="noStrike" dirty="0">
                        <a:solidFill>
                          <a:srgbClr val="FDBF6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FF7F00"/>
                          </a:solidFill>
                          <a:effectLst/>
                        </a:rPr>
                        <a:t>Germany</a:t>
                      </a:r>
                      <a:endParaRPr lang="pt-PT" sz="1500" b="1" i="0" u="none" strike="noStrike" dirty="0">
                        <a:solidFill>
                          <a:srgbClr val="FF7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 err="1">
                          <a:solidFill>
                            <a:srgbClr val="CEB5DA"/>
                          </a:solidFill>
                          <a:effectLst/>
                        </a:rPr>
                        <a:t>The</a:t>
                      </a:r>
                      <a:r>
                        <a:rPr lang="pt-PT" sz="1500" b="1" u="none" strike="noStrike" dirty="0">
                          <a:solidFill>
                            <a:srgbClr val="CEB5DA"/>
                          </a:solidFill>
                          <a:effectLst/>
                        </a:rPr>
                        <a:t> </a:t>
                      </a:r>
                      <a:r>
                        <a:rPr lang="pt-PT" sz="1500" b="1" u="none" strike="noStrike" dirty="0" err="1">
                          <a:solidFill>
                            <a:srgbClr val="CEB5DA"/>
                          </a:solidFill>
                          <a:effectLst/>
                        </a:rPr>
                        <a:t>Netherlands</a:t>
                      </a:r>
                      <a:endParaRPr lang="pt-PT" sz="1500" b="1" i="0" u="none" strike="noStrike" dirty="0">
                        <a:solidFill>
                          <a:srgbClr val="CEB5D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>
                          <a:solidFill>
                            <a:srgbClr val="6A3D9A"/>
                          </a:solidFill>
                          <a:effectLst/>
                        </a:rPr>
                        <a:t>United </a:t>
                      </a:r>
                      <a:r>
                        <a:rPr lang="pt-PT" sz="1500" b="1" u="none" strike="noStrike" dirty="0" err="1">
                          <a:solidFill>
                            <a:srgbClr val="6A3D9A"/>
                          </a:solidFill>
                          <a:effectLst/>
                        </a:rPr>
                        <a:t>Kingdom</a:t>
                      </a:r>
                      <a:endParaRPr lang="pt-PT" sz="1500" b="1" i="0" u="none" strike="noStrike" dirty="0">
                        <a:solidFill>
                          <a:srgbClr val="6A3D9A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37816">
                <a:tc>
                  <a:txBody>
                    <a:bodyPr/>
                    <a:lstStyle/>
                    <a:p>
                      <a:pPr algn="l" fontAlgn="b"/>
                      <a:r>
                        <a:rPr lang="pt-PT" sz="1500" b="1" u="none" strike="noStrike" dirty="0">
                          <a:solidFill>
                            <a:srgbClr val="D51E2B"/>
                          </a:solidFill>
                          <a:effectLst/>
                        </a:rPr>
                        <a:t>Portugal</a:t>
                      </a:r>
                      <a:endParaRPr lang="pt-PT" sz="1500" b="1" i="0" u="none" strike="noStrike" dirty="0">
                        <a:solidFill>
                          <a:srgbClr val="D51E2B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5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372</a:t>
                      </a:r>
                      <a:endParaRPr lang="pt-PT" sz="15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35004" y="6259392"/>
            <a:ext cx="8390793" cy="3385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Dados </a:t>
            </a:r>
            <a:r>
              <a:rPr lang="en-US" sz="1600" dirty="0" err="1"/>
              <a:t>obtidos</a:t>
            </a:r>
            <a:r>
              <a:rPr lang="en-US" sz="1600" dirty="0"/>
              <a:t> </a:t>
            </a:r>
            <a:r>
              <a:rPr lang="en-US" sz="1600" dirty="0" err="1"/>
              <a:t>através</a:t>
            </a:r>
            <a:r>
              <a:rPr lang="en-US" sz="1600" dirty="0"/>
              <a:t> do </a:t>
            </a:r>
            <a:r>
              <a:rPr lang="en-US" sz="1600" dirty="0" err="1"/>
              <a:t>grupo</a:t>
            </a:r>
            <a:r>
              <a:rPr lang="en-US" sz="1600" dirty="0"/>
              <a:t> de ex-</a:t>
            </a:r>
            <a:r>
              <a:rPr lang="en-US" sz="1600" dirty="0" err="1"/>
              <a:t>estudantes</a:t>
            </a:r>
            <a:r>
              <a:rPr lang="en-US" sz="1600" dirty="0"/>
              <a:t> de </a:t>
            </a:r>
            <a:r>
              <a:rPr lang="en-US" sz="1600" dirty="0" err="1"/>
              <a:t>engenharia</a:t>
            </a:r>
            <a:r>
              <a:rPr lang="en-US" sz="1600" dirty="0"/>
              <a:t> </a:t>
            </a:r>
            <a:r>
              <a:rPr lang="en-US" sz="1600" dirty="0" err="1"/>
              <a:t>química</a:t>
            </a:r>
            <a:r>
              <a:rPr lang="en-US" sz="1600" dirty="0"/>
              <a:t> no </a:t>
            </a:r>
            <a:r>
              <a:rPr lang="en-US" sz="1600" dirty="0" err="1"/>
              <a:t>Linkedin</a:t>
            </a:r>
            <a:r>
              <a:rPr lang="en-US" sz="1600" dirty="0"/>
              <a:t> (</a:t>
            </a:r>
            <a:r>
              <a:rPr lang="en-US" sz="1600" dirty="0" err="1"/>
              <a:t>nov.</a:t>
            </a:r>
            <a:r>
              <a:rPr lang="en-US" sz="1600" dirty="0"/>
              <a:t> 2015)</a:t>
            </a:r>
            <a:endParaRPr lang="pt-PT" sz="1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270008" y="5016002"/>
            <a:ext cx="481742" cy="314384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500" dirty="0"/>
              <a:t>455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9054" y="174915"/>
            <a:ext cx="4630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800" b="1" dirty="0">
                <a:latin typeface="+mj-lt"/>
              </a:rPr>
              <a:t>455</a:t>
            </a:r>
            <a:r>
              <a:rPr lang="pt-PT" sz="1800" dirty="0">
                <a:latin typeface="+mj-lt"/>
              </a:rPr>
              <a:t> </a:t>
            </a:r>
            <a:r>
              <a:rPr lang="pt-PT" sz="1800" dirty="0" err="1">
                <a:latin typeface="+mj-lt"/>
              </a:rPr>
              <a:t>alumni</a:t>
            </a:r>
            <a:r>
              <a:rPr lang="pt-PT" sz="1800" dirty="0">
                <a:latin typeface="+mj-lt"/>
              </a:rPr>
              <a:t> </a:t>
            </a:r>
            <a:r>
              <a:rPr lang="pt-PT" sz="1800" b="1" dirty="0">
                <a:latin typeface="+mj-lt"/>
              </a:rPr>
              <a:t>Engenharia Química</a:t>
            </a:r>
            <a:r>
              <a:rPr lang="pt-PT" sz="1800" dirty="0">
                <a:latin typeface="+mj-lt"/>
              </a:rPr>
              <a:t> FEUP na Europa</a:t>
            </a:r>
            <a:endParaRPr lang="pt-PT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30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Engenharia Química – O que é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332923" y="897168"/>
            <a:ext cx="9144000" cy="62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000" dirty="0"/>
              <a:t>É a área de estudo que envolve os processos de conversão de recursos em produtos de valor acrescentado. Numa palavra </a:t>
            </a:r>
            <a:r>
              <a:rPr lang="pt-PT" sz="2000" dirty="0">
                <a:solidFill>
                  <a:srgbClr val="8C2D19"/>
                </a:solidFill>
              </a:rPr>
              <a:t>“TRANSFORMAÇÃO”!</a:t>
            </a:r>
          </a:p>
        </p:txBody>
      </p:sp>
      <p:sp>
        <p:nvSpPr>
          <p:cNvPr id="10" name="Striped Right Arrow 9"/>
          <p:cNvSpPr/>
          <p:nvPr/>
        </p:nvSpPr>
        <p:spPr>
          <a:xfrm>
            <a:off x="5493001" y="3454763"/>
            <a:ext cx="2415545" cy="1238216"/>
          </a:xfrm>
          <a:prstGeom prst="stripedRightArrow">
            <a:avLst/>
          </a:prstGeom>
          <a:solidFill>
            <a:srgbClr val="7A1205"/>
          </a:solidFill>
          <a:ln>
            <a:solidFill>
              <a:srgbClr val="7A1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/>
          </a:p>
        </p:txBody>
      </p:sp>
      <p:sp>
        <p:nvSpPr>
          <p:cNvPr id="11" name="TextBox 10"/>
          <p:cNvSpPr txBox="1"/>
          <p:nvPr/>
        </p:nvSpPr>
        <p:spPr>
          <a:xfrm>
            <a:off x="5836433" y="3946913"/>
            <a:ext cx="16017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5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ENGENHARIA QUÍMICA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2953" y="2611089"/>
            <a:ext cx="2852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/>
              <a:t>Combustíveis</a:t>
            </a:r>
          </a:p>
          <a:p>
            <a:r>
              <a:rPr lang="pt-PT" sz="1800" dirty="0"/>
              <a:t>Fertilizantes e Pesticidas</a:t>
            </a:r>
          </a:p>
          <a:p>
            <a:r>
              <a:rPr lang="pt-PT" sz="1800" dirty="0"/>
              <a:t>Papel e Celulose</a:t>
            </a:r>
          </a:p>
          <a:p>
            <a:r>
              <a:rPr lang="pt-PT" sz="1800" dirty="0"/>
              <a:t>Borrachas e Plásticos</a:t>
            </a:r>
          </a:p>
          <a:p>
            <a:r>
              <a:rPr lang="pt-PT" sz="1800" dirty="0"/>
              <a:t>Corantes, Tintas e Vernizes</a:t>
            </a:r>
          </a:p>
          <a:p>
            <a:r>
              <a:rPr lang="pt-PT" sz="1800" dirty="0"/>
              <a:t>Cola e Adesivos</a:t>
            </a:r>
          </a:p>
          <a:p>
            <a:r>
              <a:rPr lang="pt-PT" sz="1800" dirty="0"/>
              <a:t>Medicamentos</a:t>
            </a:r>
          </a:p>
          <a:p>
            <a:r>
              <a:rPr lang="pt-PT" sz="1800" dirty="0"/>
              <a:t>Detergentes</a:t>
            </a:r>
          </a:p>
          <a:p>
            <a:r>
              <a:rPr lang="pt-PT" sz="1800" dirty="0"/>
              <a:t>Fibras Sintéticas</a:t>
            </a:r>
          </a:p>
          <a:p>
            <a:r>
              <a:rPr lang="pt-PT" sz="1800" dirty="0"/>
              <a:t>Cosméticos</a:t>
            </a:r>
          </a:p>
          <a:p>
            <a:r>
              <a:rPr lang="pt-PT" sz="1800" dirty="0"/>
              <a:t>Etc…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48373" y="2278782"/>
            <a:ext cx="3812650" cy="3809376"/>
            <a:chOff x="154605" y="2347690"/>
            <a:chExt cx="3485058" cy="3482065"/>
          </a:xfrm>
        </p:grpSpPr>
        <p:pic>
          <p:nvPicPr>
            <p:cNvPr id="6159" name="Picture 15" descr="http://oilboomusa.com/wp-content/uploads/2015/05/oil-well-art-d0e8499fbec07478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74"/>
            <a:stretch/>
          </p:blipFill>
          <p:spPr bwMode="auto">
            <a:xfrm>
              <a:off x="171305" y="2347690"/>
              <a:ext cx="1904538" cy="1214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1" name="Picture 17" descr="http://www.iridium360.com/wp-content/uploads/2014/12/shutterstock_219834349-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3" r="146"/>
            <a:stretch/>
          </p:blipFill>
          <p:spPr bwMode="auto">
            <a:xfrm>
              <a:off x="1733128" y="2347690"/>
              <a:ext cx="1899521" cy="1214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774" y="3257678"/>
              <a:ext cx="3464875" cy="292203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050"/>
            </a:p>
          </p:txBody>
        </p:sp>
        <p:pic>
          <p:nvPicPr>
            <p:cNvPr id="6151" name="Picture 7" descr="http://climatetracker.org/wp-content/uploads/2015/06/Biomass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1" r="14581"/>
            <a:stretch/>
          </p:blipFill>
          <p:spPr bwMode="auto">
            <a:xfrm>
              <a:off x="167774" y="3564934"/>
              <a:ext cx="1925042" cy="1214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3" name="Picture 9" descr="http://www.tampabaywater.org/images/landing/water-supply-sources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87" y="4791423"/>
              <a:ext cx="3457862" cy="10215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3" name="Picture 19" descr="http://energy.gov/sites/prod/files/styles/borealis_default_hero_respondlarge/public/AP009952.jpg?itok=0sb92_Wb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260"/>
            <a:stretch/>
          </p:blipFill>
          <p:spPr bwMode="auto">
            <a:xfrm>
              <a:off x="1697868" y="3564934"/>
              <a:ext cx="1934782" cy="1214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28137" y="3254621"/>
              <a:ext cx="1329292" cy="3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800" b="1" dirty="0">
                  <a:solidFill>
                    <a:schemeClr val="bg1"/>
                  </a:solidFill>
                </a:rPr>
                <a:t>PETRÓLEO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40524" y="3227151"/>
              <a:ext cx="1212070" cy="3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PT" sz="1800" b="1" dirty="0">
                  <a:solidFill>
                    <a:schemeClr val="bg1"/>
                  </a:solidFill>
                </a:rPr>
                <a:t>MINÉRIOS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4788" y="5520740"/>
              <a:ext cx="3464875" cy="292203"/>
            </a:xfrm>
            <a:prstGeom prst="rect">
              <a:avLst/>
            </a:prstGeom>
            <a:solidFill>
              <a:srgbClr val="000000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0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4605" y="4483934"/>
              <a:ext cx="3464875" cy="292203"/>
            </a:xfrm>
            <a:prstGeom prst="rect">
              <a:avLst/>
            </a:prstGeom>
            <a:solidFill>
              <a:srgbClr val="000000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05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4459" y="5492157"/>
              <a:ext cx="790073" cy="3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800" b="1" dirty="0">
                  <a:solidFill>
                    <a:schemeClr val="bg1"/>
                  </a:solidFill>
                </a:rPr>
                <a:t>ÁGUA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49177" y="4445369"/>
              <a:ext cx="473575" cy="3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PT" sz="1800" b="1" dirty="0">
                  <a:solidFill>
                    <a:schemeClr val="bg1"/>
                  </a:solidFill>
                </a:rPr>
                <a:t>AR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4062" y="4459869"/>
              <a:ext cx="1305848" cy="337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800" b="1" dirty="0">
                  <a:solidFill>
                    <a:schemeClr val="bg1"/>
                  </a:solidFill>
                </a:rPr>
                <a:t>BIOMASSA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27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Mestrado Integrado em Engenharia Química: </a:t>
            </a:r>
            <a:r>
              <a:rPr lang="pt-PT" b="1" dirty="0"/>
              <a:t>Acreditação e </a:t>
            </a:r>
            <a:r>
              <a:rPr lang="pt-PT" b="1" dirty="0" smtClean="0"/>
              <a:t>Avaliação</a:t>
            </a:r>
            <a:endParaRPr lang="pt-PT" dirty="0"/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9114" y="1060243"/>
            <a:ext cx="9393971" cy="2728912"/>
          </a:xfr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800" dirty="0">
                <a:solidFill>
                  <a:srgbClr val="003366"/>
                </a:solidFill>
                <a:latin typeface="+mj-lt"/>
              </a:rPr>
              <a:t>O Mestrado Integrado em Engenharia Química foi distinguido com a marca de qualidade internacional EUR-ACE. </a:t>
            </a:r>
            <a:r>
              <a:rPr lang="pt-PT" sz="1800" dirty="0">
                <a:solidFill>
                  <a:srgbClr val="003366"/>
                </a:solidFill>
              </a:rPr>
              <a:t>Esta Marca de Qualidade é atribuída segundo critérios definidos pela associação </a:t>
            </a:r>
            <a:r>
              <a:rPr lang="pt-PT" sz="1800" b="1" dirty="0">
                <a:solidFill>
                  <a:srgbClr val="003366"/>
                </a:solidFill>
              </a:rPr>
              <a:t>ENAEE - </a:t>
            </a:r>
            <a:r>
              <a:rPr lang="pt-PT" sz="1800" b="1" dirty="0" err="1">
                <a:solidFill>
                  <a:srgbClr val="003366"/>
                </a:solidFill>
              </a:rPr>
              <a:t>European</a:t>
            </a:r>
            <a:r>
              <a:rPr lang="pt-PT" sz="1800" b="1" dirty="0">
                <a:solidFill>
                  <a:srgbClr val="003366"/>
                </a:solidFill>
              </a:rPr>
              <a:t> Network for </a:t>
            </a:r>
            <a:r>
              <a:rPr lang="pt-PT" sz="1800" b="1" dirty="0" err="1">
                <a:solidFill>
                  <a:srgbClr val="003366"/>
                </a:solidFill>
              </a:rPr>
              <a:t>Accreditation</a:t>
            </a:r>
            <a:r>
              <a:rPr lang="pt-PT" sz="1800" b="1" dirty="0">
                <a:solidFill>
                  <a:srgbClr val="003366"/>
                </a:solidFill>
              </a:rPr>
              <a:t> </a:t>
            </a:r>
            <a:r>
              <a:rPr lang="pt-PT" sz="1800" b="1" dirty="0" err="1">
                <a:solidFill>
                  <a:srgbClr val="003366"/>
                </a:solidFill>
              </a:rPr>
              <a:t>of</a:t>
            </a:r>
            <a:r>
              <a:rPr lang="pt-PT" sz="1800" b="1" dirty="0">
                <a:solidFill>
                  <a:srgbClr val="003366"/>
                </a:solidFill>
              </a:rPr>
              <a:t> </a:t>
            </a:r>
            <a:r>
              <a:rPr lang="pt-PT" sz="1800" b="1" dirty="0" err="1">
                <a:solidFill>
                  <a:srgbClr val="003366"/>
                </a:solidFill>
              </a:rPr>
              <a:t>Engineering</a:t>
            </a:r>
            <a:r>
              <a:rPr lang="pt-PT" sz="1800" b="1" dirty="0">
                <a:solidFill>
                  <a:srgbClr val="003366"/>
                </a:solidFill>
              </a:rPr>
              <a:t> </a:t>
            </a:r>
            <a:r>
              <a:rPr lang="pt-PT" sz="1800" b="1" dirty="0" err="1">
                <a:solidFill>
                  <a:srgbClr val="003366"/>
                </a:solidFill>
              </a:rPr>
              <a:t>Education</a:t>
            </a:r>
            <a:r>
              <a:rPr lang="pt-PT" sz="1800" dirty="0">
                <a:solidFill>
                  <a:srgbClr val="003366"/>
                </a:solidFill>
              </a:rPr>
              <a:t>, e consagra uma </a:t>
            </a:r>
            <a:r>
              <a:rPr lang="pt-PT" sz="1800" u="sng" dirty="0">
                <a:solidFill>
                  <a:srgbClr val="003366"/>
                </a:solidFill>
              </a:rPr>
              <a:t>referência Europeia para qualidade da formação em Engenharia</a:t>
            </a:r>
            <a:r>
              <a:rPr lang="pt-PT" sz="1800" dirty="0">
                <a:solidFill>
                  <a:srgbClr val="003366"/>
                </a:solidFill>
              </a:rPr>
              <a:t>. </a:t>
            </a:r>
            <a:endParaRPr lang="pt-PT" sz="1800" dirty="0" smtClean="0">
              <a:solidFill>
                <a:srgbClr val="003366"/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800" dirty="0" smtClean="0">
                <a:solidFill>
                  <a:srgbClr val="003366"/>
                </a:solidFill>
              </a:rPr>
              <a:t>Destina-se </a:t>
            </a:r>
            <a:r>
              <a:rPr lang="pt-PT" sz="1800" dirty="0">
                <a:solidFill>
                  <a:srgbClr val="003366"/>
                </a:solidFill>
              </a:rPr>
              <a:t>também a </a:t>
            </a:r>
            <a:r>
              <a:rPr lang="pt-PT" sz="1800" u="sng" dirty="0">
                <a:solidFill>
                  <a:srgbClr val="003366"/>
                </a:solidFill>
              </a:rPr>
              <a:t>promover a mobilidade no mercado de trabalho Europeu</a:t>
            </a:r>
            <a:r>
              <a:rPr lang="pt-PT" sz="1800" dirty="0">
                <a:solidFill>
                  <a:srgbClr val="003366"/>
                </a:solidFill>
              </a:rPr>
              <a:t>: </a:t>
            </a:r>
            <a:r>
              <a:rPr lang="pt-PT" sz="1800" b="1" dirty="0">
                <a:solidFill>
                  <a:srgbClr val="003366"/>
                </a:solidFill>
              </a:rPr>
              <a:t>um Curso ao qual tenha sido atribuída a Marca de Qualidade EUR-ACE será automaticamente reconhecido em todos os países da União Europeia. </a:t>
            </a:r>
            <a:endParaRPr lang="en-GB" sz="1800" b="1" dirty="0">
              <a:solidFill>
                <a:srgbClr val="003366"/>
              </a:solidFill>
              <a:latin typeface="+mj-lt"/>
            </a:endParaRPr>
          </a:p>
        </p:txBody>
      </p:sp>
      <p:pic>
        <p:nvPicPr>
          <p:cNvPr id="6146" name="Picture 2" descr="https://sigarra.up.pt/feup/pt/web_gessi_docs.download_file?p_name=F-7980175/label_150_schrift_pequen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84" y="4635397"/>
            <a:ext cx="3758340" cy="130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509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393905" y="867078"/>
          <a:ext cx="6386072" cy="1124244"/>
        </p:xfrm>
        <a:graphic>
          <a:graphicData uri="http://schemas.openxmlformats.org/drawingml/2006/table">
            <a:tbl>
              <a:tblPr/>
              <a:tblGrid>
                <a:gridCol w="6386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177">
                <a:tc>
                  <a:txBody>
                    <a:bodyPr/>
                    <a:lstStyle/>
                    <a:p>
                      <a:pPr algn="just"/>
                      <a:r>
                        <a:rPr lang="pt-PT" sz="2000" b="1" dirty="0">
                          <a:solidFill>
                            <a:schemeClr val="accent5"/>
                          </a:solidFill>
                          <a:effectLst/>
                        </a:rPr>
                        <a:t>Processos e Produto</a:t>
                      </a:r>
                      <a:r>
                        <a:rPr lang="pt-PT" sz="2000" dirty="0">
                          <a:solidFill>
                            <a:schemeClr val="accent5"/>
                          </a:solidFill>
                          <a:effectLst/>
                        </a:rPr>
                        <a:t>: </a:t>
                      </a:r>
                      <a:r>
                        <a:rPr lang="pt-PT" sz="1600" dirty="0">
                          <a:effectLst/>
                        </a:rPr>
                        <a:t>formação mais próxima da Engenharia Química tradicional. Nesta via de ensino, são privilegiadas as áreas de </a:t>
                      </a:r>
                      <a:r>
                        <a:rPr lang="pt-PT" sz="1600" b="1" dirty="0" smtClean="0">
                          <a:effectLst/>
                        </a:rPr>
                        <a:t>conceção</a:t>
                      </a:r>
                      <a:r>
                        <a:rPr lang="pt-PT" sz="1600" dirty="0" smtClean="0">
                          <a:effectLst/>
                        </a:rPr>
                        <a:t> </a:t>
                      </a:r>
                      <a:r>
                        <a:rPr lang="pt-PT" sz="1600" dirty="0">
                          <a:effectLst/>
                        </a:rPr>
                        <a:t>e </a:t>
                      </a:r>
                      <a:r>
                        <a:rPr lang="pt-PT" sz="1600" b="1" dirty="0" smtClean="0">
                          <a:effectLst/>
                        </a:rPr>
                        <a:t>projeto</a:t>
                      </a:r>
                      <a:r>
                        <a:rPr lang="pt-PT" sz="1600" dirty="0" smtClean="0">
                          <a:effectLst/>
                        </a:rPr>
                        <a:t> </a:t>
                      </a:r>
                      <a:r>
                        <a:rPr lang="pt-PT" sz="1600" dirty="0">
                          <a:effectLst/>
                        </a:rPr>
                        <a:t>e de </a:t>
                      </a:r>
                      <a:r>
                        <a:rPr lang="pt-PT" sz="1600" b="1" dirty="0">
                          <a:effectLst/>
                        </a:rPr>
                        <a:t>desenvolvimento</a:t>
                      </a:r>
                      <a:r>
                        <a:rPr lang="pt-PT" sz="1600" dirty="0">
                          <a:effectLst/>
                        </a:rPr>
                        <a:t> e </a:t>
                      </a:r>
                      <a:r>
                        <a:rPr lang="pt-PT" sz="1600" b="1" dirty="0" smtClean="0">
                          <a:effectLst/>
                        </a:rPr>
                        <a:t>otimização</a:t>
                      </a:r>
                      <a:r>
                        <a:rPr lang="pt-PT" sz="1600" dirty="0" smtClean="0">
                          <a:effectLst/>
                        </a:rPr>
                        <a:t> </a:t>
                      </a:r>
                      <a:r>
                        <a:rPr lang="pt-PT" sz="1600" dirty="0">
                          <a:effectLst/>
                        </a:rPr>
                        <a:t>que conduzem à produção em grande escala de produtos químicos </a:t>
                      </a:r>
                      <a:r>
                        <a:rPr lang="pt-PT" sz="1600" dirty="0" smtClean="0">
                          <a:effectLst/>
                        </a:rPr>
                        <a:t>com que </a:t>
                      </a:r>
                      <a:r>
                        <a:rPr lang="pt-PT" sz="1600" dirty="0">
                          <a:effectLst/>
                        </a:rPr>
                        <a:t>lidamos quotidianamente</a:t>
                      </a:r>
                      <a:r>
                        <a:rPr lang="pt-PT" sz="1600" dirty="0" smtClean="0">
                          <a:effectLst/>
                        </a:rPr>
                        <a:t>.</a:t>
                      </a:r>
                    </a:p>
                  </a:txBody>
                  <a:tcPr marL="43962" marR="43962" marT="43962" marB="4396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393905" y="2771478"/>
          <a:ext cx="6386072" cy="1855764"/>
        </p:xfrm>
        <a:graphic>
          <a:graphicData uri="http://schemas.openxmlformats.org/drawingml/2006/table">
            <a:tbl>
              <a:tblPr/>
              <a:tblGrid>
                <a:gridCol w="6386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7194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</a:pPr>
                      <a:r>
                        <a:rPr lang="pt-PT" sz="2000" b="1" dirty="0">
                          <a:solidFill>
                            <a:srgbClr val="33CC33"/>
                          </a:solidFill>
                        </a:rPr>
                        <a:t>Energia e Ambiente:</a:t>
                      </a:r>
                      <a:r>
                        <a:rPr lang="pt-PT" sz="2000" b="1" dirty="0"/>
                        <a:t> </a:t>
                      </a:r>
                      <a:r>
                        <a:rPr lang="pt-PT" sz="1600" dirty="0"/>
                        <a:t>acompanhando a crescente preocupação com o meio ambiente e com a escassez de recurso energéticos, este ramo procura dotar os </a:t>
                      </a:r>
                      <a:r>
                        <a:rPr lang="pt-PT" sz="1600" dirty="0" smtClean="0"/>
                        <a:t>estudantes de </a:t>
                      </a:r>
                      <a:r>
                        <a:rPr lang="pt-PT" sz="1600" dirty="0"/>
                        <a:t>competências profissionais que permitam a aplicação de abordagens ambientais e energéticas </a:t>
                      </a:r>
                      <a:r>
                        <a:rPr lang="pt-PT" sz="1600" dirty="0" smtClean="0"/>
                        <a:t>corretas. </a:t>
                      </a:r>
                      <a:r>
                        <a:rPr lang="pt-PT" sz="1600" dirty="0"/>
                        <a:t>Estas abordagens passam sobretudo pelo desenvolvimento de </a:t>
                      </a:r>
                      <a:r>
                        <a:rPr lang="pt-PT" sz="1600" b="1" dirty="0"/>
                        <a:t>tecnologias mais limpas</a:t>
                      </a:r>
                      <a:r>
                        <a:rPr lang="pt-PT" sz="1600" dirty="0"/>
                        <a:t>, pela </a:t>
                      </a:r>
                      <a:r>
                        <a:rPr lang="pt-PT" sz="1600" b="1" dirty="0"/>
                        <a:t>minimização de consumo </a:t>
                      </a:r>
                      <a:r>
                        <a:rPr lang="pt-PT" sz="1600" dirty="0"/>
                        <a:t>de recursos naturais, pela </a:t>
                      </a:r>
                      <a:r>
                        <a:rPr lang="pt-PT" sz="1600" b="1" dirty="0" smtClean="0"/>
                        <a:t>otimização </a:t>
                      </a:r>
                      <a:r>
                        <a:rPr lang="pt-PT" sz="1600" b="1" dirty="0"/>
                        <a:t>energética</a:t>
                      </a:r>
                      <a:r>
                        <a:rPr lang="pt-PT" sz="1600" dirty="0"/>
                        <a:t> e pela utilização de </a:t>
                      </a:r>
                      <a:r>
                        <a:rPr lang="pt-PT" sz="1600" b="1" dirty="0"/>
                        <a:t>energias e matérias-primas renováveis</a:t>
                      </a:r>
                      <a:r>
                        <a:rPr lang="pt-PT" sz="1600" dirty="0"/>
                        <a:t>.</a:t>
                      </a:r>
                    </a:p>
                  </a:txBody>
                  <a:tcPr marL="43962" marR="43962" marT="43962" marB="4396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3393905" y="4932031"/>
          <a:ext cx="6386072" cy="1368084"/>
        </p:xfrm>
        <a:graphic>
          <a:graphicData uri="http://schemas.openxmlformats.org/drawingml/2006/table">
            <a:tbl>
              <a:tblPr/>
              <a:tblGrid>
                <a:gridCol w="6386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92196">
                <a:tc>
                  <a:txBody>
                    <a:bodyPr/>
                    <a:lstStyle/>
                    <a:p>
                      <a:pPr algn="just"/>
                      <a:r>
                        <a:rPr lang="pt-PT" sz="2000" b="1" dirty="0">
                          <a:solidFill>
                            <a:schemeClr val="accent2"/>
                          </a:solidFill>
                          <a:effectLst/>
                        </a:rPr>
                        <a:t>Biotecnologia:</a:t>
                      </a:r>
                      <a:r>
                        <a:rPr lang="pt-PT" sz="2000" b="1" dirty="0">
                          <a:effectLst/>
                        </a:rPr>
                        <a:t> </a:t>
                      </a:r>
                      <a:r>
                        <a:rPr lang="pt-PT" sz="1600" dirty="0">
                          <a:effectLst/>
                        </a:rPr>
                        <a:t>este ramo permite que o </a:t>
                      </a:r>
                      <a:r>
                        <a:rPr lang="pt-PT" sz="1600" dirty="0" smtClean="0">
                          <a:effectLst/>
                        </a:rPr>
                        <a:t>estudante complemente </a:t>
                      </a:r>
                      <a:r>
                        <a:rPr lang="pt-PT" sz="1600" dirty="0">
                          <a:effectLst/>
                        </a:rPr>
                        <a:t>a formação em Engenharia Química com competências específicas em vários domínios da </a:t>
                      </a:r>
                      <a:r>
                        <a:rPr lang="pt-PT" sz="1600" b="1" dirty="0">
                          <a:effectLst/>
                        </a:rPr>
                        <a:t>Biotecnologia</a:t>
                      </a:r>
                      <a:r>
                        <a:rPr lang="pt-PT" sz="1600" dirty="0">
                          <a:effectLst/>
                        </a:rPr>
                        <a:t>. Esta formação está essencialmente dirigida para as </a:t>
                      </a:r>
                      <a:r>
                        <a:rPr lang="pt-PT" sz="1600" b="1" dirty="0">
                          <a:effectLst/>
                        </a:rPr>
                        <a:t>indústrias alimentar</a:t>
                      </a:r>
                      <a:r>
                        <a:rPr lang="pt-PT" sz="1600" dirty="0">
                          <a:effectLst/>
                        </a:rPr>
                        <a:t>, </a:t>
                      </a:r>
                      <a:r>
                        <a:rPr lang="pt-PT" sz="1600" b="1" dirty="0">
                          <a:effectLst/>
                        </a:rPr>
                        <a:t>farmacêutica</a:t>
                      </a:r>
                      <a:r>
                        <a:rPr lang="pt-PT" sz="1600" dirty="0">
                          <a:effectLst/>
                        </a:rPr>
                        <a:t> e de </a:t>
                      </a:r>
                      <a:r>
                        <a:rPr lang="pt-PT" sz="1600" b="1" dirty="0">
                          <a:effectLst/>
                        </a:rPr>
                        <a:t>valorização de produtos naturais</a:t>
                      </a:r>
                      <a:r>
                        <a:rPr lang="pt-PT" sz="1600" dirty="0">
                          <a:effectLst/>
                        </a:rPr>
                        <a:t>.</a:t>
                      </a:r>
                      <a:endParaRPr lang="pt-PT" sz="1600" dirty="0"/>
                    </a:p>
                  </a:txBody>
                  <a:tcPr marL="43962" marR="43962" marT="43962" marB="4396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>
          <a:xfrm>
            <a:off x="598647" y="2898483"/>
            <a:ext cx="2452284" cy="16504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68" y="637607"/>
            <a:ext cx="2410063" cy="18816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648" y="4845927"/>
            <a:ext cx="2452283" cy="1666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Mestrado Integrado em Engenharia Química: </a:t>
            </a:r>
            <a:r>
              <a:rPr lang="pt-PT" b="1" dirty="0"/>
              <a:t>Estrutura</a:t>
            </a:r>
            <a:br>
              <a:rPr lang="pt-PT" b="1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38338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785182" y="1229513"/>
          <a:ext cx="9976603" cy="5030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b="1" dirty="0" smtClean="0">
                <a:solidFill>
                  <a:srgbClr val="960000"/>
                </a:solidFill>
              </a:rPr>
              <a:t>Ingressos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188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b="1" dirty="0" smtClean="0">
                <a:solidFill>
                  <a:srgbClr val="960000"/>
                </a:solidFill>
              </a:rPr>
              <a:t>Ingressos</a:t>
            </a:r>
            <a:endParaRPr lang="pt-PT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71884" y="872711"/>
            <a:ext cx="7223608" cy="400050"/>
          </a:xfrm>
        </p:spPr>
        <p:txBody>
          <a:bodyPr>
            <a:noAutofit/>
          </a:bodyPr>
          <a:lstStyle/>
          <a:p>
            <a:pPr marL="85725" indent="0">
              <a:buNone/>
            </a:pPr>
            <a:r>
              <a:rPr lang="en-US" sz="2400" dirty="0" err="1">
                <a:solidFill>
                  <a:schemeClr val="tx2"/>
                </a:solidFill>
              </a:rPr>
              <a:t>Escolhido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pelos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rebuchet MS" panose="020B0603020202020204" pitchFamily="34" charset="0"/>
              </a:rPr>
              <a:t>melhores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estudantes</a:t>
            </a:r>
            <a:r>
              <a:rPr lang="en-US" sz="2400" dirty="0">
                <a:solidFill>
                  <a:schemeClr val="tx2"/>
                </a:solidFill>
              </a:rPr>
              <a:t> de EQ no </a:t>
            </a:r>
            <a:r>
              <a:rPr lang="en-US" sz="2400" dirty="0" err="1">
                <a:solidFill>
                  <a:schemeClr val="tx2"/>
                </a:solidFill>
              </a:rPr>
              <a:t>país</a:t>
            </a:r>
            <a:r>
              <a:rPr lang="en-US" sz="2400" dirty="0">
                <a:solidFill>
                  <a:schemeClr val="tx2"/>
                </a:solidFill>
              </a:rPr>
              <a:t>…</a:t>
            </a: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788194" lvl="3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788194" lvl="3" indent="0">
              <a:buNone/>
            </a:pPr>
            <a:r>
              <a:rPr lang="en-US" dirty="0">
                <a:solidFill>
                  <a:schemeClr val="tx2"/>
                </a:solidFill>
              </a:rPr>
              <a:t>					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206015"/>
              </p:ext>
            </p:extLst>
          </p:nvPr>
        </p:nvGraphicFramePr>
        <p:xfrm>
          <a:off x="826630" y="1729248"/>
          <a:ext cx="11042985" cy="4925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99238" y="1559971"/>
            <a:ext cx="5882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Comparação entre cursos Congéneres: Ingressos </a:t>
            </a:r>
            <a:r>
              <a:rPr lang="pt-PT" sz="1600" b="1" dirty="0" smtClean="0"/>
              <a:t>2017/18</a:t>
            </a:r>
            <a:endParaRPr lang="pt-PT" sz="1600" b="1" dirty="0"/>
          </a:p>
        </p:txBody>
      </p:sp>
    </p:spTree>
    <p:extLst>
      <p:ext uri="{BB962C8B-B14F-4D97-AF65-F5344CB8AC3E}">
        <p14:creationId xmlns:p14="http://schemas.microsoft.com/office/powerpoint/2010/main" val="28507021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b="1" dirty="0" smtClean="0">
                <a:solidFill>
                  <a:srgbClr val="960000"/>
                </a:solidFill>
              </a:rPr>
              <a:t>Ingressos</a:t>
            </a:r>
            <a:endParaRPr lang="pt-PT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657567" y="3075590"/>
            <a:ext cx="2534434" cy="2247972"/>
          </a:xfrm>
        </p:spPr>
        <p:txBody>
          <a:bodyPr>
            <a:noAutofit/>
          </a:bodyPr>
          <a:lstStyle/>
          <a:p>
            <a:pPr marL="85725" indent="0">
              <a:buNone/>
            </a:pPr>
            <a:r>
              <a:rPr lang="en-US" sz="2400" dirty="0" err="1">
                <a:solidFill>
                  <a:schemeClr val="tx2"/>
                </a:solidFill>
              </a:rPr>
              <a:t>Escolhido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pelos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rebuchet MS" panose="020B0603020202020204" pitchFamily="34" charset="0"/>
              </a:rPr>
              <a:t>melhores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estudantes</a:t>
            </a:r>
            <a:r>
              <a:rPr lang="en-US" sz="2400" dirty="0">
                <a:solidFill>
                  <a:schemeClr val="tx2"/>
                </a:solidFill>
              </a:rPr>
              <a:t> de EQ no </a:t>
            </a:r>
            <a:r>
              <a:rPr lang="en-US" sz="2400" dirty="0" err="1">
                <a:solidFill>
                  <a:schemeClr val="tx2"/>
                </a:solidFill>
              </a:rPr>
              <a:t>país</a:t>
            </a:r>
            <a:r>
              <a:rPr lang="en-US" sz="2400" dirty="0">
                <a:solidFill>
                  <a:schemeClr val="tx2"/>
                </a:solidFill>
              </a:rPr>
              <a:t>…</a:t>
            </a: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85725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788194" lvl="3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788194" lvl="3" indent="0">
              <a:buNone/>
            </a:pPr>
            <a:r>
              <a:rPr lang="en-US" dirty="0">
                <a:solidFill>
                  <a:schemeClr val="tx2"/>
                </a:solidFill>
              </a:rPr>
              <a:t>			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9524" y="752819"/>
            <a:ext cx="588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/>
              <a:t>Comparação entre cursos </a:t>
            </a:r>
            <a:r>
              <a:rPr lang="pt-PT" sz="1800" b="1" dirty="0" smtClean="0"/>
              <a:t>Congéneres</a:t>
            </a:r>
            <a:endParaRPr lang="pt-PT" sz="1800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611560" y="1327760"/>
          <a:ext cx="8595070" cy="516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206189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8196" y="5884812"/>
            <a:ext cx="8709604" cy="291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92" dirty="0" err="1">
                <a:solidFill>
                  <a:schemeClr val="tx2"/>
                </a:solidFill>
              </a:rPr>
              <a:t>Cerca</a:t>
            </a:r>
            <a:r>
              <a:rPr lang="en-US" sz="1292" dirty="0">
                <a:solidFill>
                  <a:schemeClr val="tx2"/>
                </a:solidFill>
              </a:rPr>
              <a:t> </a:t>
            </a:r>
            <a:r>
              <a:rPr lang="en-US" sz="1292" dirty="0" smtClean="0">
                <a:solidFill>
                  <a:schemeClr val="tx2"/>
                </a:solidFill>
              </a:rPr>
              <a:t>de 75% </a:t>
            </a:r>
            <a:r>
              <a:rPr lang="en-US" sz="1292" dirty="0">
                <a:solidFill>
                  <a:schemeClr val="tx2"/>
                </a:solidFill>
              </a:rPr>
              <a:t>dos </a:t>
            </a:r>
            <a:r>
              <a:rPr lang="en-US" sz="1292" dirty="0" err="1">
                <a:solidFill>
                  <a:schemeClr val="tx2"/>
                </a:solidFill>
              </a:rPr>
              <a:t>diplomados</a:t>
            </a:r>
            <a:r>
              <a:rPr lang="en-US" sz="1292" dirty="0">
                <a:solidFill>
                  <a:schemeClr val="tx2"/>
                </a:solidFill>
              </a:rPr>
              <a:t> do MIEQ </a:t>
            </a:r>
            <a:r>
              <a:rPr lang="en-US" sz="1292" dirty="0" err="1">
                <a:solidFill>
                  <a:schemeClr val="tx2"/>
                </a:solidFill>
              </a:rPr>
              <a:t>obtiveram</a:t>
            </a:r>
            <a:r>
              <a:rPr lang="en-US" sz="1292" dirty="0">
                <a:solidFill>
                  <a:schemeClr val="tx2"/>
                </a:solidFill>
              </a:rPr>
              <a:t> </a:t>
            </a:r>
            <a:r>
              <a:rPr lang="en-US" sz="1292" dirty="0" err="1">
                <a:solidFill>
                  <a:schemeClr val="tx2"/>
                </a:solidFill>
              </a:rPr>
              <a:t>emprego</a:t>
            </a:r>
            <a:r>
              <a:rPr lang="en-US" sz="1292" dirty="0">
                <a:solidFill>
                  <a:schemeClr val="tx2"/>
                </a:solidFill>
              </a:rPr>
              <a:t> </a:t>
            </a:r>
            <a:r>
              <a:rPr lang="en-US" sz="1292" dirty="0" err="1">
                <a:solidFill>
                  <a:schemeClr val="tx2"/>
                </a:solidFill>
              </a:rPr>
              <a:t>em</a:t>
            </a:r>
            <a:r>
              <a:rPr lang="en-US" sz="1292" dirty="0">
                <a:solidFill>
                  <a:schemeClr val="tx2"/>
                </a:solidFill>
              </a:rPr>
              <a:t> </a:t>
            </a:r>
            <a:r>
              <a:rPr lang="en-US" sz="1292" dirty="0" err="1">
                <a:solidFill>
                  <a:schemeClr val="tx2"/>
                </a:solidFill>
              </a:rPr>
              <a:t>menos</a:t>
            </a:r>
            <a:r>
              <a:rPr lang="en-US" sz="1292" dirty="0">
                <a:solidFill>
                  <a:schemeClr val="tx2"/>
                </a:solidFill>
              </a:rPr>
              <a:t> de 6 </a:t>
            </a:r>
            <a:r>
              <a:rPr lang="en-US" sz="1292" dirty="0" err="1">
                <a:solidFill>
                  <a:schemeClr val="tx2"/>
                </a:solidFill>
              </a:rPr>
              <a:t>meses</a:t>
            </a:r>
            <a:r>
              <a:rPr lang="en-US" sz="1292" dirty="0">
                <a:solidFill>
                  <a:schemeClr val="tx2"/>
                </a:solidFill>
              </a:rPr>
              <a:t> </a:t>
            </a:r>
            <a:r>
              <a:rPr lang="en-US" sz="1292" dirty="0" smtClean="0">
                <a:solidFill>
                  <a:schemeClr val="tx2"/>
                </a:solidFill>
              </a:rPr>
              <a:t>(80% </a:t>
            </a:r>
            <a:r>
              <a:rPr lang="en-US" sz="1292" dirty="0" err="1">
                <a:solidFill>
                  <a:schemeClr val="tx2"/>
                </a:solidFill>
              </a:rPr>
              <a:t>em</a:t>
            </a:r>
            <a:r>
              <a:rPr lang="en-US" sz="1292" dirty="0">
                <a:solidFill>
                  <a:schemeClr val="tx2"/>
                </a:solidFill>
              </a:rPr>
              <a:t> </a:t>
            </a:r>
            <a:r>
              <a:rPr lang="en-US" sz="1292" dirty="0" err="1">
                <a:solidFill>
                  <a:schemeClr val="tx2"/>
                </a:solidFill>
              </a:rPr>
              <a:t>menos</a:t>
            </a:r>
            <a:r>
              <a:rPr lang="en-US" sz="1292" dirty="0">
                <a:solidFill>
                  <a:schemeClr val="tx2"/>
                </a:solidFill>
              </a:rPr>
              <a:t> de 1 </a:t>
            </a:r>
            <a:r>
              <a:rPr lang="en-US" sz="1292" dirty="0" err="1">
                <a:solidFill>
                  <a:schemeClr val="tx2"/>
                </a:solidFill>
              </a:rPr>
              <a:t>ano</a:t>
            </a:r>
            <a:r>
              <a:rPr lang="en-US" sz="1292" dirty="0" smtClean="0">
                <a:solidFill>
                  <a:schemeClr val="tx2"/>
                </a:solidFill>
              </a:rPr>
              <a:t>…)</a:t>
            </a:r>
            <a:endParaRPr lang="en-US" sz="1292" dirty="0">
              <a:solidFill>
                <a:schemeClr val="tx2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621418"/>
              </p:ext>
            </p:extLst>
          </p:nvPr>
        </p:nvGraphicFramePr>
        <p:xfrm>
          <a:off x="0" y="1714500"/>
          <a:ext cx="12192000" cy="369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12998"/>
              </p:ext>
            </p:extLst>
          </p:nvPr>
        </p:nvGraphicFramePr>
        <p:xfrm>
          <a:off x="3692770" y="798289"/>
          <a:ext cx="8168054" cy="759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82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82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8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182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8952">
                  <a:extLst>
                    <a:ext uri="{9D8B030D-6E8A-4147-A177-3AD203B41FA5}">
                      <a16:colId xmlns:a16="http://schemas.microsoft.com/office/drawing/2014/main" xmlns="" val="1339806981"/>
                    </a:ext>
                  </a:extLst>
                </a:gridCol>
                <a:gridCol w="689941">
                  <a:extLst>
                    <a:ext uri="{9D8B030D-6E8A-4147-A177-3AD203B41FA5}">
                      <a16:colId xmlns:a16="http://schemas.microsoft.com/office/drawing/2014/main" xmlns="" val="1091129125"/>
                    </a:ext>
                  </a:extLst>
                </a:gridCol>
                <a:gridCol w="800342">
                  <a:extLst>
                    <a:ext uri="{9D8B030D-6E8A-4147-A177-3AD203B41FA5}">
                      <a16:colId xmlns:a16="http://schemas.microsoft.com/office/drawing/2014/main" xmlns="" val="2020728179"/>
                    </a:ext>
                  </a:extLst>
                </a:gridCol>
                <a:gridCol w="800342">
                  <a:extLst>
                    <a:ext uri="{9D8B030D-6E8A-4147-A177-3AD203B41FA5}">
                      <a16:colId xmlns:a16="http://schemas.microsoft.com/office/drawing/2014/main" xmlns="" val="1664369058"/>
                    </a:ext>
                  </a:extLst>
                </a:gridCol>
              </a:tblGrid>
              <a:tr h="25321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100" dirty="0" smtClean="0"/>
                        <a:t>2009/10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100" dirty="0" smtClean="0"/>
                        <a:t>2010/11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2011/12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2012/13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2013/14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2014/15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2015/16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2016/17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 smtClean="0"/>
                        <a:t>TOTAL </a:t>
                      </a:r>
                      <a:r>
                        <a:rPr lang="en-US" sz="1100" b="1" dirty="0" err="1" smtClean="0"/>
                        <a:t>Diplomados</a:t>
                      </a:r>
                      <a:endParaRPr lang="en-US" sz="11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100" dirty="0" smtClean="0"/>
                        <a:t>57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PT" sz="1100" dirty="0" smtClean="0"/>
                        <a:t>51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N.D.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52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53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60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66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73</a:t>
                      </a:r>
                      <a:endParaRPr lang="en-US" sz="1100" dirty="0"/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 smtClean="0"/>
                        <a:t>% </a:t>
                      </a:r>
                      <a:r>
                        <a:rPr lang="en-US" sz="1100" b="1" dirty="0" err="1" smtClean="0"/>
                        <a:t>Respostas</a:t>
                      </a:r>
                      <a:r>
                        <a:rPr lang="en-US" sz="1100" b="1" dirty="0" smtClean="0"/>
                        <a:t> </a:t>
                      </a:r>
                      <a:r>
                        <a:rPr lang="en-US" sz="1100" b="1" dirty="0" err="1" smtClean="0"/>
                        <a:t>ao</a:t>
                      </a:r>
                      <a:r>
                        <a:rPr lang="en-US" sz="1100" b="1" dirty="0" smtClean="0"/>
                        <a:t> </a:t>
                      </a:r>
                      <a:r>
                        <a:rPr lang="en-US" sz="1100" b="1" dirty="0" err="1" smtClean="0"/>
                        <a:t>inquérito</a:t>
                      </a:r>
                      <a:endParaRPr lang="en-US" sz="11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100" kern="1200" dirty="0" smtClean="0"/>
                        <a:t>86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PT" sz="1100" kern="1200" dirty="0" smtClean="0"/>
                        <a:t>65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100" dirty="0" smtClean="0"/>
                        <a:t>N.D.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100" kern="1200" dirty="0" smtClean="0"/>
                        <a:t>81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100" kern="1200" dirty="0" smtClean="0"/>
                        <a:t>83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100" kern="1200" dirty="0" smtClean="0"/>
                        <a:t>85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100" kern="1200" dirty="0" smtClean="0"/>
                        <a:t>85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3" marB="4220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192673" y="1714500"/>
            <a:ext cx="45719" cy="3692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9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8196" y="5439377"/>
            <a:ext cx="5375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b="1" dirty="0">
                <a:solidFill>
                  <a:srgbClr val="404040"/>
                </a:solidFill>
                <a:latin typeface="Calibri" panose="020F0502020204030204" pitchFamily="34" charset="0"/>
              </a:rPr>
              <a:t>* Inclui estudantes que se mantiveram na empresa onde efetuaram a </a:t>
            </a:r>
            <a:r>
              <a:rPr lang="pt-PT" sz="1200" b="1" dirty="0" smtClean="0">
                <a:solidFill>
                  <a:srgbClr val="404040"/>
                </a:solidFill>
                <a:latin typeface="Calibri" panose="020F0502020204030204" pitchFamily="34" charset="0"/>
              </a:rPr>
              <a:t>dissertação</a:t>
            </a:r>
            <a:endParaRPr lang="pt-PT" sz="1200" b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4895" y="479504"/>
            <a:ext cx="757768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Fonte: </a:t>
            </a:r>
            <a:r>
              <a:rPr lang="pt-P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realizado pela Divisão de Cooperação, no âmbito do projeto “Observatório do Emprego”. </a:t>
            </a:r>
          </a:p>
          <a:p>
            <a:endParaRPr lang="pt-PT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pt-PT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Universo</a:t>
            </a:r>
            <a:r>
              <a:rPr lang="pt-P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pt-PT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412 </a:t>
            </a:r>
            <a:r>
              <a:rPr lang="pt-P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graduados entre 2009/10 e </a:t>
            </a:r>
            <a:r>
              <a:rPr lang="pt-PT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2016/17</a:t>
            </a:r>
            <a:endParaRPr lang="pt-PT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PT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pt-PT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Taxa de Resposta: </a:t>
            </a:r>
            <a:r>
              <a:rPr lang="pt-PT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80% </a:t>
            </a:r>
            <a:r>
              <a:rPr lang="pt-P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(tamanho da amostra: </a:t>
            </a:r>
            <a:r>
              <a:rPr lang="pt-PT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330)</a:t>
            </a:r>
            <a:endParaRPr lang="pt-PT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PT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pt-PT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do inquérito: </a:t>
            </a:r>
            <a:r>
              <a:rPr lang="pt-P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Cerca de 1 ano depois da graduação</a:t>
            </a: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960000"/>
                </a:solidFill>
              </a:rPr>
              <a:t>Mestrado Integrado em Engenharia Química: </a:t>
            </a:r>
            <a:r>
              <a:rPr lang="pt-PT" b="1" dirty="0">
                <a:solidFill>
                  <a:srgbClr val="960000"/>
                </a:solidFill>
              </a:rPr>
              <a:t>Empregabilidade 2010  a </a:t>
            </a:r>
            <a:r>
              <a:rPr lang="pt-PT" b="1" dirty="0" smtClean="0">
                <a:solidFill>
                  <a:srgbClr val="960000"/>
                </a:solidFill>
              </a:rPr>
              <a:t>2017 </a:t>
            </a:r>
            <a:r>
              <a:rPr lang="pt-PT" b="1" dirty="0"/>
              <a:t/>
            </a:r>
            <a:br>
              <a:rPr lang="pt-PT" b="1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279906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faz um Engenheiro Químico?</a:t>
            </a:r>
            <a:r>
              <a:rPr lang="en-GB" dirty="0"/>
              <a:t/>
            </a:r>
            <a:br>
              <a:rPr lang="en-GB" dirty="0"/>
            </a:br>
            <a:endParaRPr lang="pt-PT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837550" y="1061968"/>
            <a:ext cx="8502842" cy="288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7" tIns="34283" rIns="68567" bIns="34283"/>
          <a:lstStyle/>
          <a:p>
            <a:pPr marL="257175" indent="-257175" algn="just"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</a:pPr>
            <a:r>
              <a:rPr lang="pt-PT" sz="3000" b="1" dirty="0"/>
              <a:t>3 grandes áreas de Atividade:</a:t>
            </a:r>
          </a:p>
          <a:p>
            <a:pPr marL="257175" indent="-257175" algn="just"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</a:pPr>
            <a:endParaRPr lang="pt-PT" sz="1200" b="1" dirty="0"/>
          </a:p>
          <a:p>
            <a:pPr marL="630238" indent="-282575" algn="just"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3000" dirty="0"/>
              <a:t>Projeto</a:t>
            </a:r>
          </a:p>
          <a:p>
            <a:pPr marL="630238" indent="-282575" algn="just"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3000" dirty="0"/>
              <a:t>Operação</a:t>
            </a:r>
          </a:p>
          <a:p>
            <a:pPr marL="630238" indent="-282575" algn="just"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3000" dirty="0"/>
              <a:t>Otimização</a:t>
            </a:r>
          </a:p>
        </p:txBody>
      </p:sp>
      <p:pic>
        <p:nvPicPr>
          <p:cNvPr id="31746" name="Picture 2" descr="https://cecongroup.com/uniqueness/unique-images/uniqueness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01" y="3694162"/>
            <a:ext cx="2753334" cy="17936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http://www.collegescholarships.org/images/chemical-engineering-scholarshi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19" y="3694161"/>
            <a:ext cx="2753333" cy="182691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https://images.tandf.co.uk/common/jackets/amazon/978146651/97814665113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58"/>
          <a:stretch/>
        </p:blipFill>
        <p:spPr bwMode="auto">
          <a:xfrm>
            <a:off x="7914668" y="3852428"/>
            <a:ext cx="2753333" cy="165744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30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7521837"/>
              </p:ext>
            </p:extLst>
          </p:nvPr>
        </p:nvGraphicFramePr>
        <p:xfrm>
          <a:off x="1524002" y="720969"/>
          <a:ext cx="9143999" cy="5481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045069" y="5205927"/>
            <a:ext cx="7543800" cy="59542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300" b="1" dirty="0">
                <a:latin typeface="+mn-lt"/>
              </a:rPr>
              <a:t>O que faz um Engenheiro Químico?</a:t>
            </a:r>
            <a:endParaRPr lang="pt-PT" sz="1800" b="1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524000" y="1"/>
            <a:ext cx="8229600" cy="403225"/>
          </a:xfr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PT" sz="1800" dirty="0">
                <a:solidFill>
                  <a:srgbClr val="8C2D19"/>
                </a:solidFill>
                <a:latin typeface="Arial"/>
                <a:ea typeface="Arial"/>
                <a:cs typeface="Arial"/>
              </a:rPr>
              <a:t>O que faz um Engenheiro Químico?</a:t>
            </a:r>
            <a:endParaRPr lang="en-GB" sz="1800" dirty="0">
              <a:solidFill>
                <a:srgbClr val="8C2D1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55191" y="701330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 b="1" dirty="0"/>
              <a:t>Projeto</a:t>
            </a:r>
          </a:p>
        </p:txBody>
      </p:sp>
      <p:sp>
        <p:nvSpPr>
          <p:cNvPr id="8" name="Rectangle 7"/>
          <p:cNvSpPr/>
          <p:nvPr/>
        </p:nvSpPr>
        <p:spPr>
          <a:xfrm>
            <a:off x="5439628" y="711916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 b="1" dirty="0" smtClean="0"/>
              <a:t>Operação</a:t>
            </a:r>
            <a:endParaRPr lang="pt-PT" sz="1800" b="1" dirty="0"/>
          </a:p>
        </p:txBody>
      </p:sp>
      <p:sp>
        <p:nvSpPr>
          <p:cNvPr id="9" name="Rectangle 8"/>
          <p:cNvSpPr/>
          <p:nvPr/>
        </p:nvSpPr>
        <p:spPr>
          <a:xfrm>
            <a:off x="8465589" y="720969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 b="1" dirty="0" smtClean="0"/>
              <a:t>Otimização</a:t>
            </a:r>
            <a:endParaRPr lang="pt-PT" sz="1800" b="1" dirty="0"/>
          </a:p>
        </p:txBody>
      </p:sp>
    </p:spTree>
    <p:extLst>
      <p:ext uri="{BB962C8B-B14F-4D97-AF65-F5344CB8AC3E}">
        <p14:creationId xmlns:p14="http://schemas.microsoft.com/office/powerpoint/2010/main" val="1244433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59" y="2706262"/>
            <a:ext cx="2296812" cy="3445216"/>
          </a:xfrm>
          <a:prstGeom prst="rect">
            <a:avLst/>
          </a:prstGeom>
        </p:spPr>
      </p:pic>
      <p:pic>
        <p:nvPicPr>
          <p:cNvPr id="24582" name="Picture 6" descr="https://upload.wikimedia.org/wikipedia/commons/8/80/Chemical_Processing_Equipment_at_a_Poly-Silicon_Plant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r="12964"/>
          <a:stretch/>
        </p:blipFill>
        <p:spPr bwMode="auto">
          <a:xfrm>
            <a:off x="8315879" y="543244"/>
            <a:ext cx="2598056" cy="56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473602" y="5409789"/>
            <a:ext cx="2298963" cy="7610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/>
          </a:p>
        </p:txBody>
      </p:sp>
      <p:pic>
        <p:nvPicPr>
          <p:cNvPr id="24578" name="Picture 2" descr="http://www.intelitek.com/wp-content/uploads/product_co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47" b="96970" l="286" r="985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23" y="2087783"/>
            <a:ext cx="3633340" cy="30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785664" y="1146268"/>
            <a:ext cx="2035473" cy="670780"/>
          </a:xfrm>
          <a:custGeom>
            <a:avLst/>
            <a:gdLst>
              <a:gd name="connsiteX0" fmla="*/ 0 w 2879289"/>
              <a:gd name="connsiteY0" fmla="*/ 0 h 948856"/>
              <a:gd name="connsiteX1" fmla="*/ 2879289 w 2879289"/>
              <a:gd name="connsiteY1" fmla="*/ 0 h 948856"/>
              <a:gd name="connsiteX2" fmla="*/ 2879289 w 2879289"/>
              <a:gd name="connsiteY2" fmla="*/ 948856 h 948856"/>
              <a:gd name="connsiteX3" fmla="*/ 0 w 2879289"/>
              <a:gd name="connsiteY3" fmla="*/ 948856 h 948856"/>
              <a:gd name="connsiteX4" fmla="*/ 0 w 2879289"/>
              <a:gd name="connsiteY4" fmla="*/ 0 h 94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9289" h="948856">
                <a:moveTo>
                  <a:pt x="0" y="0"/>
                </a:moveTo>
                <a:lnTo>
                  <a:pt x="2879289" y="0"/>
                </a:lnTo>
                <a:lnTo>
                  <a:pt x="2879289" y="948856"/>
                </a:lnTo>
                <a:lnTo>
                  <a:pt x="0" y="9488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>
                <a:latin typeface="Ostrich Sans Heavy" panose="02000908000000020004" pitchFamily="50" charset="0"/>
              </a:rPr>
              <a:t>Laboratório</a:t>
            </a:r>
            <a:endParaRPr lang="en-US" sz="2400" kern="1200" dirty="0">
              <a:latin typeface="Ostrich Sans Heavy" panose="02000908000000020004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83893" y="989991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870712" y="816352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Oval 8"/>
          <p:cNvSpPr/>
          <p:nvPr/>
        </p:nvSpPr>
        <p:spPr>
          <a:xfrm>
            <a:off x="1079077" y="851081"/>
            <a:ext cx="254434" cy="25443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/>
          <p:cNvSpPr/>
          <p:nvPr/>
        </p:nvSpPr>
        <p:spPr>
          <a:xfrm>
            <a:off x="1252716" y="660078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>
            <a:off x="1478446" y="590623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>
            <a:off x="1756267" y="712170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>
            <a:off x="1929905" y="798990"/>
            <a:ext cx="254434" cy="25443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>
            <a:off x="2172999" y="989991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>
            <a:off x="2277182" y="1180993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>
            <a:off x="1374262" y="816355"/>
            <a:ext cx="416346" cy="4163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>
            <a:off x="697073" y="1476178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>
            <a:off x="801256" y="1632454"/>
            <a:ext cx="254434" cy="25443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>
            <a:off x="1061713" y="1771366"/>
            <a:ext cx="370086" cy="37008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1426355" y="1997093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1495809" y="1771365"/>
            <a:ext cx="254434" cy="25443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Oval 21"/>
          <p:cNvSpPr/>
          <p:nvPr/>
        </p:nvSpPr>
        <p:spPr>
          <a:xfrm>
            <a:off x="1669448" y="2014456"/>
            <a:ext cx="161912" cy="16191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1825722" y="1736638"/>
            <a:ext cx="370086" cy="37008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2207726" y="1667182"/>
            <a:ext cx="254434" cy="25443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Chevron 24"/>
          <p:cNvSpPr/>
          <p:nvPr/>
        </p:nvSpPr>
        <p:spPr>
          <a:xfrm>
            <a:off x="3562016" y="983437"/>
            <a:ext cx="572394" cy="1092762"/>
          </a:xfrm>
          <a:prstGeom prst="chevron">
            <a:avLst>
              <a:gd name="adj" fmla="val 62310"/>
            </a:avLst>
          </a:prstGeom>
          <a:solidFill>
            <a:srgbClr val="FFC00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548972" y="5523801"/>
            <a:ext cx="2035474" cy="576440"/>
          </a:xfrm>
          <a:custGeom>
            <a:avLst/>
            <a:gdLst>
              <a:gd name="connsiteX0" fmla="*/ 0 w 2879289"/>
              <a:gd name="connsiteY0" fmla="*/ 0 h 1413765"/>
              <a:gd name="connsiteX1" fmla="*/ 2879289 w 2879289"/>
              <a:gd name="connsiteY1" fmla="*/ 0 h 1413765"/>
              <a:gd name="connsiteX2" fmla="*/ 2879289 w 2879289"/>
              <a:gd name="connsiteY2" fmla="*/ 1413765 h 1413765"/>
              <a:gd name="connsiteX3" fmla="*/ 0 w 2879289"/>
              <a:gd name="connsiteY3" fmla="*/ 1413765 h 1413765"/>
              <a:gd name="connsiteX4" fmla="*/ 0 w 2879289"/>
              <a:gd name="connsiteY4" fmla="*/ 0 h 141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9289" h="1413765">
                <a:moveTo>
                  <a:pt x="0" y="0"/>
                </a:moveTo>
                <a:lnTo>
                  <a:pt x="2879289" y="0"/>
                </a:lnTo>
                <a:lnTo>
                  <a:pt x="2879289" y="1413765"/>
                </a:lnTo>
                <a:lnTo>
                  <a:pt x="0" y="141376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>
                <a:solidFill>
                  <a:schemeClr val="tx1"/>
                </a:solidFill>
                <a:latin typeface="Ostrich Sans Black" panose="00000A00000000000000" pitchFamily="50" charset="0"/>
              </a:rPr>
              <a:t>10 </a:t>
            </a:r>
            <a:r>
              <a:rPr lang="en-US" sz="2000" kern="1200" dirty="0" err="1">
                <a:solidFill>
                  <a:schemeClr val="tx1"/>
                </a:solidFill>
                <a:latin typeface="Ostrich Sans Black" panose="00000A00000000000000" pitchFamily="50" charset="0"/>
              </a:rPr>
              <a:t>gramas</a:t>
            </a:r>
            <a:endParaRPr lang="en-US" sz="2000" kern="1200" dirty="0">
              <a:solidFill>
                <a:schemeClr val="tx1"/>
              </a:solidFill>
              <a:latin typeface="Ostrich Sans Black" panose="00000A00000000000000" pitchFamily="50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76948" y="-18552"/>
            <a:ext cx="2544753" cy="1513443"/>
          </a:xfrm>
          <a:custGeom>
            <a:avLst/>
            <a:gdLst>
              <a:gd name="connsiteX0" fmla="*/ 0 w 2882749"/>
              <a:gd name="connsiteY0" fmla="*/ 0 h 2017924"/>
              <a:gd name="connsiteX1" fmla="*/ 2882749 w 2882749"/>
              <a:gd name="connsiteY1" fmla="*/ 0 h 2017924"/>
              <a:gd name="connsiteX2" fmla="*/ 2882749 w 2882749"/>
              <a:gd name="connsiteY2" fmla="*/ 2017924 h 2017924"/>
              <a:gd name="connsiteX3" fmla="*/ 0 w 2882749"/>
              <a:gd name="connsiteY3" fmla="*/ 2017924 h 2017924"/>
              <a:gd name="connsiteX4" fmla="*/ 0 w 2882749"/>
              <a:gd name="connsiteY4" fmla="*/ 0 h 201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749" h="2017924">
                <a:moveTo>
                  <a:pt x="0" y="0"/>
                </a:moveTo>
                <a:lnTo>
                  <a:pt x="2882749" y="0"/>
                </a:lnTo>
                <a:lnTo>
                  <a:pt x="2882749" y="2017924"/>
                </a:lnTo>
                <a:lnTo>
                  <a:pt x="0" y="20179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>
                <a:latin typeface="Myriad Pro" panose="020B0703030403020204" pitchFamily="34" charset="0"/>
              </a:rPr>
              <a:t>Instalação</a:t>
            </a:r>
            <a:r>
              <a:rPr lang="en-US" sz="2400" kern="1200" dirty="0">
                <a:latin typeface="Myriad Pro" panose="020B0703030403020204" pitchFamily="34" charset="0"/>
              </a:rPr>
              <a:t> </a:t>
            </a:r>
            <a:r>
              <a:rPr lang="en-US" sz="2400" kern="1200" dirty="0" err="1">
                <a:latin typeface="Myriad Pro" panose="020B0703030403020204" pitchFamily="34" charset="0"/>
              </a:rPr>
              <a:t>Piloto</a:t>
            </a:r>
            <a:endParaRPr lang="en-US" sz="2400" kern="1200" dirty="0">
              <a:latin typeface="Myriad Pro" panose="020B0703030403020204" pitchFamily="34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653352" y="1034838"/>
            <a:ext cx="2162062" cy="1333271"/>
          </a:xfrm>
          <a:custGeom>
            <a:avLst/>
            <a:gdLst>
              <a:gd name="connsiteX0" fmla="*/ 0 w 2882749"/>
              <a:gd name="connsiteY0" fmla="*/ 0 h 1777695"/>
              <a:gd name="connsiteX1" fmla="*/ 2882749 w 2882749"/>
              <a:gd name="connsiteY1" fmla="*/ 0 h 1777695"/>
              <a:gd name="connsiteX2" fmla="*/ 2882749 w 2882749"/>
              <a:gd name="connsiteY2" fmla="*/ 1777695 h 1777695"/>
              <a:gd name="connsiteX3" fmla="*/ 0 w 2882749"/>
              <a:gd name="connsiteY3" fmla="*/ 1777695 h 1777695"/>
              <a:gd name="connsiteX4" fmla="*/ 0 w 2882749"/>
              <a:gd name="connsiteY4" fmla="*/ 0 h 177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749" h="1777695">
                <a:moveTo>
                  <a:pt x="0" y="0"/>
                </a:moveTo>
                <a:lnTo>
                  <a:pt x="2882749" y="0"/>
                </a:lnTo>
                <a:lnTo>
                  <a:pt x="2882749" y="1777695"/>
                </a:lnTo>
                <a:lnTo>
                  <a:pt x="0" y="17776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19050" rIns="19050" bIns="19050" numCol="1" spcCol="1270" anchor="t" anchorCtr="0">
            <a:noAutofit/>
          </a:bodyPr>
          <a:lstStyle/>
          <a:p>
            <a:pPr marL="171450" lvl="1" indent="-17145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pt-PT" sz="2100" kern="1200" dirty="0" err="1">
                <a:solidFill>
                  <a:schemeClr val="tx1"/>
                </a:solidFill>
                <a:latin typeface="Myriad Pro" panose="020B0703030403020204" pitchFamily="34" charset="0"/>
              </a:rPr>
              <a:t>Projeto</a:t>
            </a:r>
            <a:endParaRPr lang="en-US" sz="2100" kern="1200" dirty="0">
              <a:solidFill>
                <a:schemeClr val="tx1"/>
              </a:solidFill>
              <a:latin typeface="Myriad Pro" panose="020B0703030403020204" pitchFamily="34" charset="0"/>
            </a:endParaRPr>
          </a:p>
          <a:p>
            <a:pPr marL="171450" lvl="1" indent="-17145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pt-PT" sz="2100" kern="1200" dirty="0" err="1">
                <a:solidFill>
                  <a:schemeClr val="tx1"/>
                </a:solidFill>
                <a:latin typeface="Myriad Pro" panose="020B0703030403020204" pitchFamily="34" charset="0"/>
              </a:rPr>
              <a:t>Construção</a:t>
            </a:r>
            <a:endParaRPr lang="en-US" altLang="pt-PT" sz="2100" kern="1200" dirty="0">
              <a:solidFill>
                <a:schemeClr val="tx1"/>
              </a:solidFill>
              <a:latin typeface="Myriad Pro" panose="020B0703030403020204" pitchFamily="34" charset="0"/>
            </a:endParaRPr>
          </a:p>
          <a:p>
            <a:pPr marL="171450" lvl="1" indent="-171450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pt-PT" sz="2100" kern="1200" dirty="0">
                <a:solidFill>
                  <a:schemeClr val="tx1"/>
                </a:solidFill>
                <a:latin typeface="Myriad Pro" panose="020B0703030403020204" pitchFamily="34" charset="0"/>
              </a:rPr>
              <a:t>Teste/</a:t>
            </a:r>
            <a:r>
              <a:rPr lang="en-US" altLang="pt-PT" sz="2100" kern="1200" dirty="0" err="1">
                <a:solidFill>
                  <a:schemeClr val="tx1"/>
                </a:solidFill>
                <a:latin typeface="Myriad Pro" panose="020B0703030403020204" pitchFamily="34" charset="0"/>
              </a:rPr>
              <a:t>Operação</a:t>
            </a:r>
            <a:endParaRPr lang="en-US" altLang="pt-PT" sz="2100" kern="1200" dirty="0">
              <a:solidFill>
                <a:schemeClr val="tx1"/>
              </a:solidFill>
              <a:latin typeface="Myriad Pro" panose="020B0703030403020204" pitchFamily="34" charset="0"/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7049273" y="773090"/>
            <a:ext cx="792756" cy="1513457"/>
          </a:xfrm>
          <a:prstGeom prst="chevron">
            <a:avLst>
              <a:gd name="adj" fmla="val 62310"/>
            </a:avLst>
          </a:prstGeom>
          <a:solidFill>
            <a:srgbClr val="7A1205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8494251" y="1564330"/>
            <a:ext cx="2196686" cy="2020052"/>
          </a:xfrm>
          <a:custGeom>
            <a:avLst/>
            <a:gdLst>
              <a:gd name="connsiteX0" fmla="*/ 0 w 2450336"/>
              <a:gd name="connsiteY0" fmla="*/ 1225168 h 2450336"/>
              <a:gd name="connsiteX1" fmla="*/ 1225168 w 2450336"/>
              <a:gd name="connsiteY1" fmla="*/ 0 h 2450336"/>
              <a:gd name="connsiteX2" fmla="*/ 2450336 w 2450336"/>
              <a:gd name="connsiteY2" fmla="*/ 1225168 h 2450336"/>
              <a:gd name="connsiteX3" fmla="*/ 1225168 w 2450336"/>
              <a:gd name="connsiteY3" fmla="*/ 2450336 h 2450336"/>
              <a:gd name="connsiteX4" fmla="*/ 0 w 2450336"/>
              <a:gd name="connsiteY4" fmla="*/ 1225168 h 245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0336" h="2450336">
                <a:moveTo>
                  <a:pt x="0" y="1225168"/>
                </a:moveTo>
                <a:cubicBezTo>
                  <a:pt x="0" y="548526"/>
                  <a:pt x="548526" y="0"/>
                  <a:pt x="1225168" y="0"/>
                </a:cubicBezTo>
                <a:cubicBezTo>
                  <a:pt x="1901810" y="0"/>
                  <a:pt x="2450336" y="548526"/>
                  <a:pt x="2450336" y="1225168"/>
                </a:cubicBezTo>
                <a:cubicBezTo>
                  <a:pt x="2450336" y="1901810"/>
                  <a:pt x="1901810" y="2450336"/>
                  <a:pt x="1225168" y="2450336"/>
                </a:cubicBezTo>
                <a:cubicBezTo>
                  <a:pt x="548526" y="2450336"/>
                  <a:pt x="0" y="1901810"/>
                  <a:pt x="0" y="1225168"/>
                </a:cubicBezTo>
                <a:close/>
              </a:path>
            </a:pathLst>
          </a:custGeom>
          <a:solidFill>
            <a:srgbClr val="7A120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9132" tIns="269132" rIns="269132" bIns="269132" numCol="1" spcCol="1270" anchor="ctr" anchorCtr="0">
            <a:noAutofit/>
          </a:bodyPr>
          <a:lstStyle/>
          <a:p>
            <a:pPr algn="ctr" defTabSz="7334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kern="1200" dirty="0" err="1">
                <a:solidFill>
                  <a:schemeClr val="bg1"/>
                </a:solidFill>
                <a:latin typeface="Ostrich Sans Black" panose="00000A00000000000000" pitchFamily="50" charset="0"/>
              </a:rPr>
              <a:t>Escala</a:t>
            </a:r>
            <a:r>
              <a:rPr lang="en-US" sz="1900" b="1" kern="1200" dirty="0">
                <a:solidFill>
                  <a:schemeClr val="bg1"/>
                </a:solidFill>
                <a:latin typeface="Ostrich Sans Black" panose="00000A00000000000000" pitchFamily="50" charset="0"/>
              </a:rPr>
              <a:t> </a:t>
            </a:r>
          </a:p>
          <a:p>
            <a:pPr algn="ctr" defTabSz="7334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kern="1200" dirty="0">
                <a:solidFill>
                  <a:schemeClr val="bg1"/>
                </a:solidFill>
                <a:latin typeface="Ostrich Sans Black" panose="00000A00000000000000" pitchFamily="50" charset="0"/>
              </a:rPr>
              <a:t>industrial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321985" y="5537470"/>
            <a:ext cx="2596084" cy="640790"/>
          </a:xfrm>
          <a:prstGeom prst="rect">
            <a:avLst/>
          </a:prstGeom>
          <a:solidFill>
            <a:srgbClr val="7A12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>
              <a:solidFill>
                <a:sysClr val="windowText" lastClr="00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8446058" y="5573038"/>
            <a:ext cx="2376533" cy="640790"/>
          </a:xfrm>
          <a:custGeom>
            <a:avLst/>
            <a:gdLst>
              <a:gd name="connsiteX0" fmla="*/ 0 w 2882749"/>
              <a:gd name="connsiteY0" fmla="*/ 0 h 1777695"/>
              <a:gd name="connsiteX1" fmla="*/ 2882749 w 2882749"/>
              <a:gd name="connsiteY1" fmla="*/ 0 h 1777695"/>
              <a:gd name="connsiteX2" fmla="*/ 2882749 w 2882749"/>
              <a:gd name="connsiteY2" fmla="*/ 1777695 h 1777695"/>
              <a:gd name="connsiteX3" fmla="*/ 0 w 2882749"/>
              <a:gd name="connsiteY3" fmla="*/ 1777695 h 1777695"/>
              <a:gd name="connsiteX4" fmla="*/ 0 w 2882749"/>
              <a:gd name="connsiteY4" fmla="*/ 0 h 177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749" h="1777695">
                <a:moveTo>
                  <a:pt x="0" y="0"/>
                </a:moveTo>
                <a:lnTo>
                  <a:pt x="2882749" y="0"/>
                </a:lnTo>
                <a:lnTo>
                  <a:pt x="2882749" y="1777695"/>
                </a:lnTo>
                <a:lnTo>
                  <a:pt x="0" y="17776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5245" tIns="55245" rIns="55245" bIns="55245" numCol="1" spcCol="1270" anchor="ctr" anchorCtr="0">
            <a:noAutofit/>
          </a:bodyPr>
          <a:lstStyle/>
          <a:p>
            <a:pPr algn="ctr" defTabSz="19335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Ostrich Sans Heavy" panose="02000908000000020004" pitchFamily="50" charset="0"/>
              </a:rPr>
              <a:t>100 ton/h</a:t>
            </a:r>
          </a:p>
        </p:txBody>
      </p:sp>
      <p:sp>
        <p:nvSpPr>
          <p:cNvPr id="4" name="Left-Right Arrow 3"/>
          <p:cNvSpPr/>
          <p:nvPr/>
        </p:nvSpPr>
        <p:spPr>
          <a:xfrm>
            <a:off x="2839678" y="4952327"/>
            <a:ext cx="5416019" cy="802328"/>
          </a:xfrm>
          <a:prstGeom prst="leftRightArrow">
            <a:avLst/>
          </a:prstGeom>
          <a:gradFill>
            <a:gsLst>
              <a:gs pos="0">
                <a:srgbClr val="7A1205"/>
              </a:gs>
              <a:gs pos="72000">
                <a:schemeClr val="bg1">
                  <a:tint val="100000"/>
                  <a:shade val="80000"/>
                  <a:satMod val="130000"/>
                </a:schemeClr>
              </a:gs>
              <a:gs pos="100000">
                <a:srgbClr val="FFC000"/>
              </a:gs>
            </a:gsLst>
            <a:lin ang="108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050"/>
          </a:p>
        </p:txBody>
      </p:sp>
      <p:sp>
        <p:nvSpPr>
          <p:cNvPr id="36" name="Freeform 35"/>
          <p:cNvSpPr/>
          <p:nvPr/>
        </p:nvSpPr>
        <p:spPr>
          <a:xfrm>
            <a:off x="3043797" y="5125822"/>
            <a:ext cx="1559201" cy="513827"/>
          </a:xfrm>
          <a:custGeom>
            <a:avLst/>
            <a:gdLst>
              <a:gd name="connsiteX0" fmla="*/ 0 w 2879289"/>
              <a:gd name="connsiteY0" fmla="*/ 0 h 948856"/>
              <a:gd name="connsiteX1" fmla="*/ 2879289 w 2879289"/>
              <a:gd name="connsiteY1" fmla="*/ 0 h 948856"/>
              <a:gd name="connsiteX2" fmla="*/ 2879289 w 2879289"/>
              <a:gd name="connsiteY2" fmla="*/ 948856 h 948856"/>
              <a:gd name="connsiteX3" fmla="*/ 0 w 2879289"/>
              <a:gd name="connsiteY3" fmla="*/ 948856 h 948856"/>
              <a:gd name="connsiteX4" fmla="*/ 0 w 2879289"/>
              <a:gd name="connsiteY4" fmla="*/ 0 h 94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9289" h="948856">
                <a:moveTo>
                  <a:pt x="0" y="0"/>
                </a:moveTo>
                <a:lnTo>
                  <a:pt x="2879289" y="0"/>
                </a:lnTo>
                <a:lnTo>
                  <a:pt x="2879289" y="948856"/>
                </a:lnTo>
                <a:lnTo>
                  <a:pt x="0" y="9488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 smtClean="0">
                <a:latin typeface="Myriad Pro" panose="020B0703030403020204" pitchFamily="34" charset="0"/>
              </a:rPr>
              <a:t>Químico</a:t>
            </a:r>
            <a:endParaRPr lang="en-US" sz="2400" kern="1200" dirty="0">
              <a:latin typeface="Myriad Pro" panose="020B0703030403020204" pitchFamily="34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137376" y="5128928"/>
            <a:ext cx="2943359" cy="513827"/>
          </a:xfrm>
          <a:custGeom>
            <a:avLst/>
            <a:gdLst>
              <a:gd name="connsiteX0" fmla="*/ 0 w 2879289"/>
              <a:gd name="connsiteY0" fmla="*/ 0 h 948856"/>
              <a:gd name="connsiteX1" fmla="*/ 2879289 w 2879289"/>
              <a:gd name="connsiteY1" fmla="*/ 0 h 948856"/>
              <a:gd name="connsiteX2" fmla="*/ 2879289 w 2879289"/>
              <a:gd name="connsiteY2" fmla="*/ 948856 h 948856"/>
              <a:gd name="connsiteX3" fmla="*/ 0 w 2879289"/>
              <a:gd name="connsiteY3" fmla="*/ 948856 h 948856"/>
              <a:gd name="connsiteX4" fmla="*/ 0 w 2879289"/>
              <a:gd name="connsiteY4" fmla="*/ 0 h 94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9289" h="948856">
                <a:moveTo>
                  <a:pt x="0" y="0"/>
                </a:moveTo>
                <a:lnTo>
                  <a:pt x="2879289" y="0"/>
                </a:lnTo>
                <a:lnTo>
                  <a:pt x="2879289" y="948856"/>
                </a:lnTo>
                <a:lnTo>
                  <a:pt x="0" y="94885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err="1">
                <a:latin typeface="Myriad Pro" panose="020B0703030403020204" pitchFamily="34" charset="0"/>
              </a:rPr>
              <a:t>Engenheiro</a:t>
            </a:r>
            <a:r>
              <a:rPr lang="en-US" sz="2400" kern="1200" dirty="0">
                <a:latin typeface="Myriad Pro" panose="020B0703030403020204" pitchFamily="34" charset="0"/>
              </a:rPr>
              <a:t> </a:t>
            </a:r>
            <a:r>
              <a:rPr lang="en-US" sz="2400" kern="1200" dirty="0" err="1">
                <a:latin typeface="Myriad Pro" panose="020B0703030403020204" pitchFamily="34" charset="0"/>
              </a:rPr>
              <a:t>químico</a:t>
            </a:r>
            <a:endParaRPr lang="en-US" sz="2400" kern="1200" dirty="0">
              <a:latin typeface="Myriad Pro" panose="020B07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Engenharia Química – O que faz?</a:t>
            </a:r>
            <a:br>
              <a:rPr lang="pt-PT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87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4143499794"/>
              </p:ext>
            </p:extLst>
          </p:nvPr>
        </p:nvGraphicFramePr>
        <p:xfrm>
          <a:off x="5707901" y="774782"/>
          <a:ext cx="4722470" cy="5087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931127" y="936897"/>
            <a:ext cx="7728513" cy="4762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projeto, nas fábricas, </a:t>
            </a:r>
            <a:r>
              <a:rPr lang="pt-PT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 </a:t>
            </a: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produção</a:t>
            </a:r>
          </a:p>
          <a:p>
            <a:pPr marL="214313" indent="-214313">
              <a:lnSpc>
                <a:spcPct val="150000"/>
              </a:lnSpc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 </a:t>
            </a:r>
            <a:r>
              <a:rPr lang="pt-PT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laboratórios, </a:t>
            </a: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análises</a:t>
            </a:r>
            <a:r>
              <a:rPr lang="pt-PT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testes..., monitorização da produção, controlo de </a:t>
            </a: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qualidade</a:t>
            </a:r>
            <a:endParaRPr lang="pt-PT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 </a:t>
            </a: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instituições </a:t>
            </a:r>
            <a:r>
              <a:rPr lang="pt-PT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ensino</a:t>
            </a:r>
            <a:r>
              <a:rPr lang="pt-PT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</a:t>
            </a: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investigação </a:t>
            </a:r>
            <a:r>
              <a:rPr lang="pt-PT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e/ou </a:t>
            </a: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desenvolvimento</a:t>
            </a:r>
            <a:endParaRPr lang="pt-PT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 cargos de gestão </a:t>
            </a:r>
            <a:r>
              <a:rPr lang="pt-PT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e </a:t>
            </a: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administração</a:t>
            </a:r>
            <a:endParaRPr lang="pt-PT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 atividades técnico-comerciais</a:t>
            </a:r>
            <a:endParaRPr lang="pt-PT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 gabinetes de consultoria</a:t>
            </a:r>
            <a:endParaRPr lang="pt-PT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4313" indent="-214313">
              <a:lnSpc>
                <a:spcPct val="150000"/>
              </a:lnSpc>
              <a:spcBef>
                <a:spcPts val="225"/>
              </a:spcBef>
              <a:spcAft>
                <a:spcPts val="225"/>
              </a:spcAft>
              <a:buClr>
                <a:srgbClr val="912D19"/>
              </a:buClr>
              <a:buSzPct val="125000"/>
              <a:buFont typeface="Arial" pitchFamily="34" charset="0"/>
              <a:buChar char="•"/>
            </a:pPr>
            <a:r>
              <a:rPr lang="pt-PT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Etc., etc., …</a:t>
            </a:r>
            <a:endParaRPr lang="pt-PT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Onde trabalha?</a:t>
            </a:r>
            <a:r>
              <a:rPr lang="en-GB" dirty="0"/>
              <a:t/>
            </a:r>
            <a:br>
              <a:rPr lang="en-GB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37643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9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08" y="1015023"/>
            <a:ext cx="1647825" cy="1181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919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20" y="1086462"/>
            <a:ext cx="1171575" cy="1101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919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895" y="1068999"/>
            <a:ext cx="1223963" cy="1071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9198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83" y="997561"/>
            <a:ext cx="1368425" cy="1212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9200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58" y="3102015"/>
            <a:ext cx="1368425" cy="1201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202" name="Text Box 18"/>
          <p:cNvSpPr txBox="1">
            <a:spLocks noChangeArrowheads="1"/>
          </p:cNvSpPr>
          <p:nvPr/>
        </p:nvSpPr>
        <p:spPr bwMode="auto">
          <a:xfrm>
            <a:off x="2043357" y="2244642"/>
            <a:ext cx="21595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Produtos químicos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inorgânicos</a:t>
            </a:r>
            <a:endParaRPr lang="en-GB" sz="1800" dirty="0"/>
          </a:p>
        </p:txBody>
      </p:sp>
      <p:sp>
        <p:nvSpPr>
          <p:cNvPr id="349203" name="Text Box 19"/>
          <p:cNvSpPr txBox="1">
            <a:spLocks noChangeArrowheads="1"/>
          </p:cNvSpPr>
          <p:nvPr/>
        </p:nvSpPr>
        <p:spPr bwMode="auto">
          <a:xfrm>
            <a:off x="4348408" y="2244642"/>
            <a:ext cx="16081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Refinação de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petróleos</a:t>
            </a:r>
            <a:endParaRPr lang="en-GB" sz="1800" dirty="0"/>
          </a:p>
        </p:txBody>
      </p:sp>
      <p:sp>
        <p:nvSpPr>
          <p:cNvPr id="349204" name="Text Box 20"/>
          <p:cNvSpPr txBox="1">
            <a:spLocks noChangeArrowheads="1"/>
          </p:cNvSpPr>
          <p:nvPr/>
        </p:nvSpPr>
        <p:spPr bwMode="auto">
          <a:xfrm>
            <a:off x="8525120" y="2244641"/>
            <a:ext cx="15414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Indústria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farmacêutica</a:t>
            </a:r>
            <a:endParaRPr lang="en-GB" sz="1800" dirty="0"/>
          </a:p>
        </p:txBody>
      </p:sp>
      <p:sp>
        <p:nvSpPr>
          <p:cNvPr id="349205" name="Text Box 21"/>
          <p:cNvSpPr txBox="1">
            <a:spLocks noChangeArrowheads="1"/>
          </p:cNvSpPr>
          <p:nvPr/>
        </p:nvSpPr>
        <p:spPr bwMode="auto">
          <a:xfrm>
            <a:off x="6435970" y="2244641"/>
            <a:ext cx="19161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Tintas e vernizes</a:t>
            </a:r>
            <a:endParaRPr lang="en-GB" sz="1800" dirty="0"/>
          </a:p>
        </p:txBody>
      </p:sp>
      <p:sp>
        <p:nvSpPr>
          <p:cNvPr id="349206" name="Text Box 22"/>
          <p:cNvSpPr txBox="1">
            <a:spLocks noChangeArrowheads="1"/>
          </p:cNvSpPr>
          <p:nvPr/>
        </p:nvSpPr>
        <p:spPr bwMode="auto">
          <a:xfrm>
            <a:off x="4089644" y="4037624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endParaRPr lang="en-GB" sz="1800" dirty="0"/>
          </a:p>
        </p:txBody>
      </p:sp>
      <p:grpSp>
        <p:nvGrpSpPr>
          <p:cNvPr id="6" name="Group 5"/>
          <p:cNvGrpSpPr/>
          <p:nvPr/>
        </p:nvGrpSpPr>
        <p:grpSpPr>
          <a:xfrm>
            <a:off x="8475908" y="2923198"/>
            <a:ext cx="1849437" cy="1900238"/>
            <a:chOff x="7259638" y="3178175"/>
            <a:chExt cx="1849437" cy="1900238"/>
          </a:xfrm>
        </p:grpSpPr>
        <p:pic>
          <p:nvPicPr>
            <p:cNvPr id="349193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7625" y="3178175"/>
              <a:ext cx="979488" cy="12954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AE6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9207" name="Text Box 23"/>
            <p:cNvSpPr txBox="1">
              <a:spLocks noChangeArrowheads="1"/>
            </p:cNvSpPr>
            <p:nvPr/>
          </p:nvSpPr>
          <p:spPr bwMode="auto">
            <a:xfrm>
              <a:off x="7259638" y="4437063"/>
              <a:ext cx="1849437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AE6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PT" sz="1800" dirty="0"/>
                <a:t>Indústria da </a:t>
              </a:r>
            </a:p>
            <a:p>
              <a:pPr>
                <a:lnSpc>
                  <a:spcPct val="100000"/>
                </a:lnSpc>
              </a:pPr>
              <a:r>
                <a:rPr lang="pt-PT" sz="1800" dirty="0"/>
                <a:t>celulose e papel</a:t>
              </a:r>
              <a:endParaRPr lang="en-GB" sz="1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130670" y="4694848"/>
            <a:ext cx="2144713" cy="1485900"/>
            <a:chOff x="914400" y="4949825"/>
            <a:chExt cx="2144713" cy="1485900"/>
          </a:xfrm>
        </p:grpSpPr>
        <p:pic>
          <p:nvPicPr>
            <p:cNvPr id="349190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4949825"/>
              <a:ext cx="1152525" cy="1111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AE6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9208" name="Text Box 24"/>
            <p:cNvSpPr txBox="1">
              <a:spLocks noChangeArrowheads="1"/>
            </p:cNvSpPr>
            <p:nvPr/>
          </p:nvSpPr>
          <p:spPr bwMode="auto">
            <a:xfrm>
              <a:off x="914400" y="6069013"/>
              <a:ext cx="2144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AE6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PT" sz="1800" dirty="0"/>
                <a:t>Indústria alimentar</a:t>
              </a:r>
              <a:endParaRPr lang="en-GB" sz="1800" dirty="0"/>
            </a:p>
          </p:txBody>
        </p:sp>
      </p:grpSp>
      <p:sp>
        <p:nvSpPr>
          <p:cNvPr id="349209" name="Text Box 25"/>
          <p:cNvSpPr txBox="1">
            <a:spLocks noChangeArrowheads="1"/>
          </p:cNvSpPr>
          <p:nvPr/>
        </p:nvSpPr>
        <p:spPr bwMode="auto">
          <a:xfrm>
            <a:off x="2187820" y="4247173"/>
            <a:ext cx="19287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Óleos essenciais</a:t>
            </a:r>
            <a:endParaRPr lang="en-GB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8956920" y="4894873"/>
            <a:ext cx="966931" cy="1290082"/>
            <a:chOff x="7740650" y="5149850"/>
            <a:chExt cx="966931" cy="1290082"/>
          </a:xfrm>
        </p:grpSpPr>
        <p:pic>
          <p:nvPicPr>
            <p:cNvPr id="349191" name="Picture 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088" y="5149850"/>
              <a:ext cx="692150" cy="936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AE6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9210" name="Text Box 26"/>
            <p:cNvSpPr txBox="1">
              <a:spLocks noChangeArrowheads="1"/>
            </p:cNvSpPr>
            <p:nvPr/>
          </p:nvSpPr>
          <p:spPr bwMode="auto">
            <a:xfrm>
              <a:off x="7740650" y="6070600"/>
              <a:ext cx="9669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AE6E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pt-PT" sz="1800" dirty="0"/>
                <a:t>Adubos</a:t>
              </a:r>
              <a:endParaRPr lang="en-GB" sz="1800" dirty="0"/>
            </a:p>
          </p:txBody>
        </p:sp>
      </p:grpSp>
      <p:pic>
        <p:nvPicPr>
          <p:cNvPr id="349196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98" y="3102016"/>
            <a:ext cx="1436688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9211" name="Text Box 27"/>
          <p:cNvSpPr txBox="1">
            <a:spLocks noChangeArrowheads="1"/>
          </p:cNvSpPr>
          <p:nvPr/>
        </p:nvSpPr>
        <p:spPr bwMode="auto">
          <a:xfrm>
            <a:off x="6151261" y="4247173"/>
            <a:ext cx="2441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Sabões e detergentes</a:t>
            </a:r>
            <a:endParaRPr lang="en-GB" sz="1800" dirty="0"/>
          </a:p>
        </p:txBody>
      </p:sp>
      <p:pic>
        <p:nvPicPr>
          <p:cNvPr id="349199" name="Picture 1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87" y="3102015"/>
            <a:ext cx="1006475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9212" name="Text Box 28"/>
          <p:cNvSpPr txBox="1">
            <a:spLocks noChangeArrowheads="1"/>
          </p:cNvSpPr>
          <p:nvPr/>
        </p:nvSpPr>
        <p:spPr bwMode="auto">
          <a:xfrm>
            <a:off x="4254199" y="4247173"/>
            <a:ext cx="19415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Colas e adesivos</a:t>
            </a:r>
            <a:endParaRPr lang="en-GB" sz="1800" dirty="0"/>
          </a:p>
        </p:txBody>
      </p:sp>
      <p:sp>
        <p:nvSpPr>
          <p:cNvPr id="32" name="Text Box 24"/>
          <p:cNvSpPr txBox="1">
            <a:spLocks noChangeArrowheads="1"/>
          </p:cNvSpPr>
          <p:nvPr/>
        </p:nvSpPr>
        <p:spPr bwMode="auto">
          <a:xfrm>
            <a:off x="5445477" y="5870715"/>
            <a:ext cx="22236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Produtos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Químicos orgânicos</a:t>
            </a:r>
            <a:endParaRPr lang="en-GB" sz="1800" dirty="0"/>
          </a:p>
        </p:txBody>
      </p:sp>
      <p:pic>
        <p:nvPicPr>
          <p:cNvPr id="6148" name="Picture 4" descr="http://www.lubonchem.com/images/2013060912293770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t="3144" r="-6659" b="15484"/>
          <a:stretch/>
        </p:blipFill>
        <p:spPr bwMode="auto">
          <a:xfrm flipH="1">
            <a:off x="5478682" y="4782955"/>
            <a:ext cx="1792338" cy="107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Engenharia Química - que produtos </a:t>
            </a:r>
            <a:r>
              <a:rPr lang="pt-PT" dirty="0" smtClean="0"/>
              <a:t>ajudamos a produzir? Em que tipos de indústrias?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01024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94" name="Text Box 14"/>
          <p:cNvSpPr txBox="1">
            <a:spLocks noChangeArrowheads="1"/>
          </p:cNvSpPr>
          <p:nvPr/>
        </p:nvSpPr>
        <p:spPr bwMode="auto">
          <a:xfrm>
            <a:off x="2418949" y="2842274"/>
            <a:ext cx="14684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Indústria do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ambiente</a:t>
            </a:r>
            <a:endParaRPr lang="en-GB" sz="1800" dirty="0"/>
          </a:p>
        </p:txBody>
      </p:sp>
      <p:sp>
        <p:nvSpPr>
          <p:cNvPr id="353295" name="Text Box 15"/>
          <p:cNvSpPr txBox="1">
            <a:spLocks noChangeArrowheads="1"/>
          </p:cNvSpPr>
          <p:nvPr/>
        </p:nvSpPr>
        <p:spPr bwMode="auto">
          <a:xfrm>
            <a:off x="4409917" y="2762899"/>
            <a:ext cx="15953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Agroquímicos</a:t>
            </a:r>
            <a:endParaRPr lang="en-GB" sz="1800" dirty="0"/>
          </a:p>
        </p:txBody>
      </p:sp>
      <p:sp>
        <p:nvSpPr>
          <p:cNvPr id="353296" name="Text Box 16"/>
          <p:cNvSpPr txBox="1">
            <a:spLocks noChangeArrowheads="1"/>
          </p:cNvSpPr>
          <p:nvPr/>
        </p:nvSpPr>
        <p:spPr bwMode="auto">
          <a:xfrm>
            <a:off x="8454625" y="2691461"/>
            <a:ext cx="1914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Fibras sintéticas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e artificiais</a:t>
            </a:r>
            <a:endParaRPr lang="en-GB" sz="1800" dirty="0"/>
          </a:p>
        </p:txBody>
      </p:sp>
      <p:sp>
        <p:nvSpPr>
          <p:cNvPr id="353297" name="Text Box 17"/>
          <p:cNvSpPr txBox="1">
            <a:spLocks noChangeArrowheads="1"/>
          </p:cNvSpPr>
          <p:nvPr/>
        </p:nvSpPr>
        <p:spPr bwMode="auto">
          <a:xfrm>
            <a:off x="6527400" y="2762899"/>
            <a:ext cx="19415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Plásticos e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resinas sintéticas</a:t>
            </a:r>
            <a:endParaRPr lang="en-GB" sz="1800" dirty="0"/>
          </a:p>
        </p:txBody>
      </p:sp>
      <p:sp>
        <p:nvSpPr>
          <p:cNvPr id="353298" name="Text Box 18"/>
          <p:cNvSpPr txBox="1">
            <a:spLocks noChangeArrowheads="1"/>
          </p:cNvSpPr>
          <p:nvPr/>
        </p:nvSpPr>
        <p:spPr bwMode="auto">
          <a:xfrm>
            <a:off x="4133449" y="4672662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353299" name="Text Box 19"/>
          <p:cNvSpPr txBox="1">
            <a:spLocks noChangeArrowheads="1"/>
          </p:cNvSpPr>
          <p:nvPr/>
        </p:nvSpPr>
        <p:spPr bwMode="auto">
          <a:xfrm>
            <a:off x="2573711" y="5098369"/>
            <a:ext cx="9797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Energia</a:t>
            </a:r>
            <a:endParaRPr lang="en-GB" sz="1800" dirty="0"/>
          </a:p>
        </p:txBody>
      </p:sp>
      <p:sp>
        <p:nvSpPr>
          <p:cNvPr id="353300" name="Text Box 20"/>
          <p:cNvSpPr txBox="1">
            <a:spLocks noChangeArrowheads="1"/>
          </p:cNvSpPr>
          <p:nvPr/>
        </p:nvSpPr>
        <p:spPr bwMode="auto">
          <a:xfrm>
            <a:off x="6831057" y="4740925"/>
            <a:ext cx="15311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Elastómeros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e borrachas</a:t>
            </a:r>
            <a:endParaRPr lang="en-GB" sz="1800" dirty="0"/>
          </a:p>
        </p:txBody>
      </p:sp>
      <p:sp>
        <p:nvSpPr>
          <p:cNvPr id="353301" name="Text Box 21"/>
          <p:cNvSpPr txBox="1">
            <a:spLocks noChangeArrowheads="1"/>
          </p:cNvSpPr>
          <p:nvPr/>
        </p:nvSpPr>
        <p:spPr bwMode="auto">
          <a:xfrm>
            <a:off x="8907987" y="4819520"/>
            <a:ext cx="11509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Indústria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do vidro</a:t>
            </a:r>
            <a:endParaRPr lang="en-GB" sz="1800" dirty="0"/>
          </a:p>
        </p:txBody>
      </p:sp>
      <p:sp>
        <p:nvSpPr>
          <p:cNvPr id="353303" name="Text Box 23"/>
          <p:cNvSpPr txBox="1">
            <a:spLocks noChangeArrowheads="1"/>
          </p:cNvSpPr>
          <p:nvPr/>
        </p:nvSpPr>
        <p:spPr bwMode="auto">
          <a:xfrm>
            <a:off x="4349316" y="4792757"/>
            <a:ext cx="20185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800" dirty="0"/>
              <a:t>Óleos e gorduras </a:t>
            </a:r>
          </a:p>
          <a:p>
            <a:pPr>
              <a:lnSpc>
                <a:spcPct val="100000"/>
              </a:lnSpc>
            </a:pPr>
            <a:r>
              <a:rPr lang="pt-PT" sz="1800" dirty="0"/>
              <a:t>não alimentares</a:t>
            </a:r>
            <a:endParaRPr lang="en-GB" sz="1800" dirty="0"/>
          </a:p>
        </p:txBody>
      </p:sp>
      <p:pic>
        <p:nvPicPr>
          <p:cNvPr id="353307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06" y="1363245"/>
            <a:ext cx="1116856" cy="14964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308" name="Pictur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24" y="1573862"/>
            <a:ext cx="1036638" cy="12239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309" name="Picture 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63" y="1672286"/>
            <a:ext cx="1347787" cy="10302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310" name="Picture 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937" y="3516407"/>
            <a:ext cx="1190625" cy="1368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312" name="Picture 3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82" y="4012262"/>
            <a:ext cx="6286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3313" name="Picture 3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137" y="1635775"/>
            <a:ext cx="1295400" cy="1100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315" name="Picture 3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02" y="3757707"/>
            <a:ext cx="1449388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AE6E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01_1254437991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69"/>
          <a:stretch/>
        </p:blipFill>
        <p:spPr bwMode="auto">
          <a:xfrm>
            <a:off x="1977482" y="3595494"/>
            <a:ext cx="2126401" cy="152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Engenharia Química - que produtos ajudamos a produzir? Em que tipos de indústrias?</a:t>
            </a:r>
            <a:br>
              <a:rPr lang="pt-PT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9288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lo de apresentaçã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EQ_SPE2015" id="{AC40DC34-DE57-49B9-BE0A-FC51838DD496}" vid="{C1B6117C-6556-430F-B882-E2A53D8403F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3380</TotalTime>
  <Words>1713</Words>
  <Application>Microsoft Office PowerPoint</Application>
  <PresentationFormat>Widescreen</PresentationFormat>
  <Paragraphs>465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ＭＳ Ｐゴシック</vt:lpstr>
      <vt:lpstr>Arial</vt:lpstr>
      <vt:lpstr>Calibri</vt:lpstr>
      <vt:lpstr>Calibri Light</vt:lpstr>
      <vt:lpstr>Myriad Pro</vt:lpstr>
      <vt:lpstr>Ostrich Sans Black</vt:lpstr>
      <vt:lpstr>Ostrich Sans Heavy</vt:lpstr>
      <vt:lpstr>Roboto</vt:lpstr>
      <vt:lpstr>Roboto Black</vt:lpstr>
      <vt:lpstr>Times New Roman</vt:lpstr>
      <vt:lpstr>Trebuchet MS</vt:lpstr>
      <vt:lpstr>Modelo de apresentação personalizado</vt:lpstr>
      <vt:lpstr>PowerPoint Presentation</vt:lpstr>
      <vt:lpstr>PowerPoint Presentation</vt:lpstr>
      <vt:lpstr>Engenharia Química – O que é?</vt:lpstr>
      <vt:lpstr>O que faz um Engenheiro Químico? </vt:lpstr>
      <vt:lpstr>PowerPoint Presentation</vt:lpstr>
      <vt:lpstr>Engenharia Química – O que faz? </vt:lpstr>
      <vt:lpstr>Onde trabalha? </vt:lpstr>
      <vt:lpstr>Engenharia Química - que produtos ajudamos a produzir? Em que tipos de indústrias?</vt:lpstr>
      <vt:lpstr>Engenharia Química - que produtos ajudamos a produzir? Em que tipos de indústrias? </vt:lpstr>
      <vt:lpstr>Engenharia Química – o futuro da engenharia química*</vt:lpstr>
      <vt:lpstr>Mestrado Integrado em Engenharia Química: Estrutura </vt:lpstr>
      <vt:lpstr>Mestrado Integrado em Engenharia Química: Estrutura </vt:lpstr>
      <vt:lpstr>PowerPoint Presentation</vt:lpstr>
      <vt:lpstr>PowerPoint Presentation</vt:lpstr>
      <vt:lpstr>Mestrado Integrado em Engenharia Química: Ingressos</vt:lpstr>
      <vt:lpstr>Mestrado Integrado em Engenharia Química: Ligação à atividade industrial</vt:lpstr>
      <vt:lpstr>Dissertações</vt:lpstr>
      <vt:lpstr>Dissertações em ambiente empresarial</vt:lpstr>
      <vt:lpstr>Mestrado Integrado em Engenharia Química: Internacionalização</vt:lpstr>
      <vt:lpstr>PowerPoint Presentation</vt:lpstr>
      <vt:lpstr>Mestrado Integrado em Engenharia Química: Empregabilidade </vt:lpstr>
      <vt:lpstr>Departamento de Engenharia Química: Ranking 2019 (Área da Engenharia Química)</vt:lpstr>
      <vt:lpstr>MIEQ - Pontos fortes</vt:lpstr>
      <vt:lpstr>Núcleo de Estudantes de Engenharia Química</vt:lpstr>
      <vt:lpstr>Mestrado Integrado em Engenharia Química: Testemunhos</vt:lpstr>
      <vt:lpstr>PowerPoint Presentation</vt:lpstr>
      <vt:lpstr>Mestrado Integrado em Engenharia Química: Estrutura Futura </vt:lpstr>
      <vt:lpstr>PowerPoint Presentation</vt:lpstr>
      <vt:lpstr>PowerPoint Presentation</vt:lpstr>
      <vt:lpstr>Mestrado Integrado em Engenharia Química: Acreditação e Avaliação</vt:lpstr>
      <vt:lpstr>Mestrado Integrado em Engenharia Química: Estrutura </vt:lpstr>
      <vt:lpstr>Mestrado Integrado em Engenharia Química: Ingressos</vt:lpstr>
      <vt:lpstr>Mestrado Integrado em Engenharia Química: Ingressos</vt:lpstr>
      <vt:lpstr>Mestrado Integrado em Engenharia Química: Ingressos</vt:lpstr>
      <vt:lpstr>Mestrado Integrado em Engenharia Química: Empregabilidade 2010  a 2017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scristovao</dc:creator>
  <cp:lastModifiedBy>Miguel Madeira</cp:lastModifiedBy>
  <cp:revision>148</cp:revision>
  <dcterms:modified xsi:type="dcterms:W3CDTF">2019-07-12T10:28:31Z</dcterms:modified>
</cp:coreProperties>
</file>